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74" r:id="rId5"/>
  </p:sldMasterIdLst>
  <p:notesMasterIdLst>
    <p:notesMasterId r:id="rId34"/>
  </p:notesMasterIdLst>
  <p:handoutMasterIdLst>
    <p:handoutMasterId r:id="rId35"/>
  </p:handoutMasterIdLst>
  <p:sldIdLst>
    <p:sldId id="256" r:id="rId6"/>
    <p:sldId id="434" r:id="rId7"/>
    <p:sldId id="413" r:id="rId8"/>
    <p:sldId id="371" r:id="rId9"/>
    <p:sldId id="267" r:id="rId10"/>
    <p:sldId id="450" r:id="rId11"/>
    <p:sldId id="453" r:id="rId12"/>
    <p:sldId id="449" r:id="rId13"/>
    <p:sldId id="454" r:id="rId14"/>
    <p:sldId id="459" r:id="rId15"/>
    <p:sldId id="460" r:id="rId16"/>
    <p:sldId id="427" r:id="rId17"/>
    <p:sldId id="444" r:id="rId18"/>
    <p:sldId id="461" r:id="rId19"/>
    <p:sldId id="462" r:id="rId20"/>
    <p:sldId id="445" r:id="rId21"/>
    <p:sldId id="457" r:id="rId22"/>
    <p:sldId id="446" r:id="rId23"/>
    <p:sldId id="447" r:id="rId24"/>
    <p:sldId id="458" r:id="rId25"/>
    <p:sldId id="373" r:id="rId26"/>
    <p:sldId id="451" r:id="rId27"/>
    <p:sldId id="412" r:id="rId28"/>
    <p:sldId id="401" r:id="rId29"/>
    <p:sldId id="448" r:id="rId30"/>
    <p:sldId id="452" r:id="rId31"/>
    <p:sldId id="425" r:id="rId32"/>
    <p:sldId id="455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EFDE"/>
    <a:srgbClr val="54D454"/>
    <a:srgbClr val="33D8FF"/>
    <a:srgbClr val="002E62"/>
    <a:srgbClr val="3399FF"/>
    <a:srgbClr val="EFC941"/>
    <a:srgbClr val="82D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51A32-CAC6-458B-B02F-2B35E6956E6B}" v="373" dt="2021-10-19T06:49:49.756"/>
    <p1510:client id="{FF21F611-9CA2-457A-91D3-1B07CB7890A0}" v="3860" vWet="3862" dt="2021-10-19T06:07:46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evadaunr-my.sharepoint.com/personal/heyang_qin_nevada_unr_edu/Documents/NIPS%202021%20SimiGrad/&#26032;&#24314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 Parameters (Billion)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4D-441A-B4E4-F6CF561845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4D-441A-B4E4-F6CF561845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4D-441A-B4E4-F6CF561845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4D-441A-B4E4-F6CF561845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4D-441A-B4E4-F6CF561845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4D-441A-B4E4-F6CF561845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4.0000000000000008E-2"/>
            <c:dispRSqr val="0"/>
            <c:dispEq val="0"/>
          </c:trendline>
          <c:cat>
            <c:strRef>
              <c:f>'[新建 Microsoft Excel 工作表.xlsx]Sheet1'!$A$1:$A$6</c:f>
              <c:strCache>
                <c:ptCount val="6"/>
                <c:pt idx="0">
                  <c:v>ResNet50</c:v>
                </c:pt>
                <c:pt idx="1">
                  <c:v>BERT</c:v>
                </c:pt>
                <c:pt idx="2">
                  <c:v>GPT-2</c:v>
                </c:pt>
                <c:pt idx="3">
                  <c:v>MegatronLM</c:v>
                </c:pt>
                <c:pt idx="4">
                  <c:v>T-NLG</c:v>
                </c:pt>
                <c:pt idx="5">
                  <c:v>GPT-3</c:v>
                </c:pt>
              </c:strCache>
            </c:strRef>
          </c:cat>
          <c:val>
            <c:numRef>
              <c:f>'[新建 Microsoft Excel 工作表.xlsx]Sheet1'!$B$1:$B$6</c:f>
              <c:numCache>
                <c:formatCode>General</c:formatCode>
                <c:ptCount val="6"/>
                <c:pt idx="0">
                  <c:v>2.3E-2</c:v>
                </c:pt>
                <c:pt idx="1">
                  <c:v>0.34</c:v>
                </c:pt>
                <c:pt idx="2">
                  <c:v>1.5</c:v>
                </c:pt>
                <c:pt idx="3">
                  <c:v>8.3000000000000007</c:v>
                </c:pt>
                <c:pt idx="4">
                  <c:v>17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4D-441A-B4E4-F6CF561845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2274008"/>
        <c:axId val="652272368"/>
      </c:barChart>
      <c:catAx>
        <c:axId val="65227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2272368"/>
        <c:crosses val="autoZero"/>
        <c:auto val="1"/>
        <c:lblAlgn val="ctr"/>
        <c:lblOffset val="100"/>
        <c:noMultiLvlLbl val="0"/>
      </c:catAx>
      <c:valAx>
        <c:axId val="65227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227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81F86A6-4895-43C5-9C91-3CC651B28F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CC4734-92C3-4940-BC1D-3E42D2BA4E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E4630-0488-4383-A2B8-0EED1AE5250A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F164F9-1726-46A2-A439-9286A84E43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38104F-F95B-45E3-8F3B-C68BB03DA7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B3D2E-F230-40A1-845C-171C1B004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1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B8E4-85D4-5944-99D3-6E8BBA567C3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3880-2939-3547-96ED-80D56EC61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49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Logo only not Microsoft word</a:t>
            </a:r>
          </a:p>
        </p:txBody>
      </p:sp>
    </p:spTree>
    <p:extLst>
      <p:ext uri="{BB962C8B-B14F-4D97-AF65-F5344CB8AC3E}">
        <p14:creationId xmlns:p14="http://schemas.microsoft.com/office/powerpoint/2010/main" val="396318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1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35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6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78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3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2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Redo text. Slides 2 and 3 could be merged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3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3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List the papers here ,noise, and overhead, we can do both. Use more abstract way to say: for example, we use existing gradient information, no extra computation at all</a:t>
            </a:r>
          </a:p>
        </p:txBody>
      </p:sp>
    </p:spTree>
    <p:extLst>
      <p:ext uri="{BB962C8B-B14F-4D97-AF65-F5344CB8AC3E}">
        <p14:creationId xmlns:p14="http://schemas.microsoft.com/office/powerpoint/2010/main" val="186233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330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57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5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7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82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3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5300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6793" y="4837113"/>
            <a:ext cx="457200" cy="273844"/>
          </a:xfrm>
          <a:prstGeom prst="rect">
            <a:avLst/>
          </a:prstGeom>
        </p:spPr>
        <p:txBody>
          <a:bodyPr/>
          <a:lstStyle/>
          <a:p>
            <a:fld id="{017B6292-FE13-5D44-A34A-DDD06CF37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A501AC-5D92-4906-86A1-98FE4BE2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A6A2A1-63FB-46A3-BCE5-8676629B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C0B1A9-9D42-4BC9-84AF-3CB4DCA69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412986-1EC7-431A-BBE1-B3E2236E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7E6F2B-B8B8-47C4-8CD0-87523928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450978-4FFC-4C59-BFCD-BAA57F1F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92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D567B-87B3-4A25-9F74-7452F48F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9FF009-1DCB-422F-BBF8-660138B0A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CC17EE-55DE-4BB7-A7BC-CC5946E1C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6A1516-BB59-4C4A-8D2D-7B1E6B58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DD4015-EABB-4F5D-B36D-CC85FDB8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E94845-CE80-41DF-A1BA-4DFD933A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778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FEDC34-53CA-47A1-B4E5-C35F2833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C15A67-B9C9-4B4F-9FE6-26BB7501E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1939FF-1EC4-446D-9758-641F951D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CD628D-EF1E-47E4-823D-51D44E8C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DD3EBC-6E0C-425E-B6A6-5A5AC91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7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CCBA8C-6116-4FA5-AB6E-1982FEF49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AC5A7F-5FE2-4E9F-A55C-0AA4A0E8C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495598-F2CF-4776-A2C9-AA00A121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79956-8062-42F1-BBA9-8D527D5F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1D92A1-E01A-4E1E-946F-F3DECE00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7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53788"/>
            <a:ext cx="6689538" cy="41495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04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55D55F6-EF6C-4F8A-9DCB-B0ED3C476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4844256"/>
            <a:ext cx="457200" cy="273844"/>
          </a:xfrm>
          <a:prstGeom prst="rect">
            <a:avLst/>
          </a:prstGeom>
        </p:spPr>
        <p:txBody>
          <a:bodyPr/>
          <a:lstStyle/>
          <a:p>
            <a:fld id="{017B6292-FE13-5D44-A34A-DDD06CF37A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Logitech Strategic Partner - Microsoft">
            <a:extLst>
              <a:ext uri="{FF2B5EF4-FFF2-40B4-BE49-F238E27FC236}">
                <a16:creationId xmlns:a16="http://schemas.microsoft.com/office/drawing/2014/main" id="{F14FC43B-981D-47BD-A8A4-BCAC5F4406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r="78055" b="16793"/>
          <a:stretch/>
        </p:blipFill>
        <p:spPr bwMode="auto">
          <a:xfrm>
            <a:off x="558800" y="26153"/>
            <a:ext cx="457200" cy="4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5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63D06-2BA3-4B49-A03C-4C3AFFADF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98B91D-7373-4963-963E-4F9529FC7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CA3758-D329-45B8-87A9-B99DA14C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DA418F-C3FA-4149-A44D-2FEE71E1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6F41CF-9164-4439-BA58-4994CFE4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58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63BE6-7F0B-433F-B6B7-AA3D0583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5BEBF8-57F1-4226-93E7-145517A5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A88F4F-4F64-4300-8E33-A8F319CE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1BCB3-4E80-473B-828E-B6B604D2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1C39A5-680E-4ADE-A84E-AA138CF2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72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84C8A-37B0-4426-9112-FCD8EB2E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AE8F9F-C083-459D-A9A9-B7B3D30A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47C4D-0E44-4753-AD22-A1CE0358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B3CBE7-CFEE-4B59-BD7A-0E0FF4B5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C0A1C8-F3A8-4FD4-9A3F-C502EAA2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56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FAAE1-2A9C-40D0-90A4-06023D64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176271-1EFB-4F94-BD96-4BF36BA97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66CFFC-C44E-4DC1-9EBD-276A70C4B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34C063-490A-4EE6-91C5-4E7A5CB5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60EE86-DD07-420F-BC8F-51445ABC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EF72EE-185C-4483-9836-ECE85B69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59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E83722-A9F2-49C3-B23C-22366825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B96C71-B8C4-445A-BC5B-B3919191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16DE4F-A168-4870-8741-117BE797B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10249C-39D2-4F16-8C98-ADBE7C305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25F979-6EC6-49B4-A35D-3D5C917CE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DA5A02-C48D-4DF2-9EF3-E6607B92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2A4D02-CBC4-4360-B6A5-43E91F60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C4BC79B-2858-4340-8D37-8401A7EF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69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1282A-D71F-48AE-8250-4E5312F5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8F4271-56CA-4968-A642-AFD02324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67F0D3-4B0D-42C1-B75C-6CFEB940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7BA66F-4704-41EA-A2BE-6149EEC5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8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6B78FA-110C-4E30-8B92-4B905DC1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055647C-4379-4F16-B188-CFD59DC8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C8466E-5212-4FC2-AC9F-623BBB5B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18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AC2B9B-5476-42D8-886F-23AB14D167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3259"/>
            <a:ext cx="9144000" cy="5172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0F69B3-11B8-4F72-A5A6-CC7C07ED6D88}"/>
              </a:ext>
            </a:extLst>
          </p:cNvPr>
          <p:cNvSpPr txBox="1"/>
          <p:nvPr userDrawn="1"/>
        </p:nvSpPr>
        <p:spPr>
          <a:xfrm>
            <a:off x="7613650" y="69057"/>
            <a:ext cx="153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err="1">
                <a:solidFill>
                  <a:schemeClr val="bg1"/>
                </a:solidFill>
              </a:rPr>
              <a:t>NeurIPS</a:t>
            </a:r>
            <a:r>
              <a:rPr lang="en-US" altLang="zh-CN">
                <a:solidFill>
                  <a:schemeClr val="bg1"/>
                </a:solidFill>
              </a:rPr>
              <a:t> 2021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Picture 2" descr="Logitech Strategic Partner - Microsoft">
            <a:extLst>
              <a:ext uri="{FF2B5EF4-FFF2-40B4-BE49-F238E27FC236}">
                <a16:creationId xmlns:a16="http://schemas.microsoft.com/office/drawing/2014/main" id="{2609DB91-C7C1-474B-A7E7-02E2F056E8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r="78055" b="16793"/>
          <a:stretch/>
        </p:blipFill>
        <p:spPr bwMode="auto">
          <a:xfrm>
            <a:off x="558800" y="26153"/>
            <a:ext cx="457200" cy="4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D1A9A24-5851-42D0-9298-BECC19A0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AE3244-0120-4E73-AF2E-62606EB5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F96572-22F6-420C-902B-97276D5A6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CE476-C9BF-44B4-B3EB-02E69B15B990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D7CD2-1EE2-4DCA-A293-369674C5E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8E65E-EB00-4DDC-B73B-D6C1D76B1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F3BC-99B7-49FA-B5F9-B815EB47A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7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eg"/><Relationship Id="rId7" Type="http://schemas.openxmlformats.org/officeDocument/2006/relationships/hyperlink" Target="https://github.com/HeyangQin/SimiGra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cse.unr.edu/~heyangq/" TargetMode="Externa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084" y="986794"/>
            <a:ext cx="8555832" cy="1076505"/>
          </a:xfrm>
        </p:spPr>
        <p:txBody>
          <a:bodyPr>
            <a:normAutofit fontScale="90000"/>
          </a:bodyPr>
          <a:lstStyle/>
          <a:p>
            <a:pPr algn="ctr">
              <a:lnSpc>
                <a:spcPts val="4700"/>
              </a:lnSpc>
            </a:pPr>
            <a:r>
              <a:rPr lang="en-US" sz="3200">
                <a:latin typeface="Calibri" pitchFamily="34" charset="0"/>
                <a:cs typeface="Calibri" pitchFamily="34" charset="0"/>
              </a:rPr>
              <a:t>SimiGrad: Fine-Grained Adaptive Batching for Large Scale Training using Gradient Similarity Measurement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6687" y="2459370"/>
            <a:ext cx="6030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/>
              <a:t>Heyang Qin</a:t>
            </a:r>
            <a:r>
              <a:rPr lang="en-US" altLang="zh-CN" sz="2000" baseline="30000"/>
              <a:t>1,2</a:t>
            </a:r>
            <a:r>
              <a:rPr lang="en-US" altLang="zh-CN" sz="2000"/>
              <a:t>, </a:t>
            </a:r>
            <a:r>
              <a:rPr lang="en-US" altLang="zh-CN" sz="2000" err="1"/>
              <a:t>Samyam</a:t>
            </a:r>
            <a:r>
              <a:rPr lang="en-US" altLang="zh-CN" sz="2000"/>
              <a:t> Rajbhandari</a:t>
            </a:r>
            <a:r>
              <a:rPr lang="en-US" altLang="zh-CN" sz="2000" baseline="30000"/>
              <a:t>2</a:t>
            </a:r>
            <a:r>
              <a:rPr lang="en-US" altLang="zh-CN" sz="2000"/>
              <a:t>, Olatunji Ruwase</a:t>
            </a:r>
            <a:r>
              <a:rPr lang="en-US" altLang="zh-CN" sz="2000" baseline="30000"/>
              <a:t>2</a:t>
            </a:r>
            <a:r>
              <a:rPr lang="en-US" altLang="zh-CN" sz="2000"/>
              <a:t>, </a:t>
            </a:r>
          </a:p>
          <a:p>
            <a:pPr algn="ctr"/>
            <a:r>
              <a:rPr lang="en-US" altLang="zh-CN" sz="2000"/>
              <a:t>Feng Yan</a:t>
            </a:r>
            <a:r>
              <a:rPr lang="en-US" altLang="zh-CN" sz="2000" baseline="30000"/>
              <a:t>1</a:t>
            </a:r>
            <a:r>
              <a:rPr lang="en-US" altLang="zh-CN" sz="2000"/>
              <a:t>, Lei Yang</a:t>
            </a:r>
            <a:r>
              <a:rPr lang="en-US" altLang="zh-CN" sz="2000" baseline="30000"/>
              <a:t>1</a:t>
            </a:r>
            <a:r>
              <a:rPr lang="en-US" altLang="zh-CN" sz="2000"/>
              <a:t>, </a:t>
            </a:r>
            <a:r>
              <a:rPr lang="en-US" altLang="zh-CN" sz="2000" err="1"/>
              <a:t>Yuxiong</a:t>
            </a:r>
            <a:r>
              <a:rPr lang="en-US" altLang="zh-CN" sz="2000"/>
              <a:t> He</a:t>
            </a:r>
            <a:r>
              <a:rPr lang="en-US" altLang="zh-CN" sz="2000" baseline="30000"/>
              <a:t>2</a:t>
            </a:r>
          </a:p>
        </p:txBody>
      </p:sp>
      <p:pic>
        <p:nvPicPr>
          <p:cNvPr id="1028" name="Picture 4" descr="“unr”的图片搜索结果">
            <a:extLst>
              <a:ext uri="{FF2B5EF4-FFF2-40B4-BE49-F238E27FC236}">
                <a16:creationId xmlns:a16="http://schemas.microsoft.com/office/drawing/2014/main" id="{184E26E1-3549-4496-B334-1723A7C0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63113" y="3977309"/>
            <a:ext cx="707496" cy="707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1BB6A81-92F9-40C2-9566-1BAF28AE2832}"/>
              </a:ext>
            </a:extLst>
          </p:cNvPr>
          <p:cNvSpPr txBox="1"/>
          <p:nvPr/>
        </p:nvSpPr>
        <p:spPr>
          <a:xfrm>
            <a:off x="1591732" y="3577199"/>
            <a:ext cx="308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aseline="30000"/>
              <a:t>1</a:t>
            </a:r>
            <a:r>
              <a:rPr lang="en-US" altLang="zh-CN" sz="2000"/>
              <a:t>University of Nevada, Reno</a:t>
            </a:r>
            <a:endParaRPr lang="zh-CN" altLang="en-US" sz="20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23D525-635E-405B-843C-EAF21AAF2D1B}"/>
              </a:ext>
            </a:extLst>
          </p:cNvPr>
          <p:cNvSpPr txBox="1"/>
          <p:nvPr/>
        </p:nvSpPr>
        <p:spPr>
          <a:xfrm>
            <a:off x="5308479" y="3577199"/>
            <a:ext cx="150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aseline="30000"/>
              <a:t>2</a:t>
            </a:r>
            <a:r>
              <a:rPr lang="en-US" altLang="zh-CN" sz="2000"/>
              <a:t>Microsoft</a:t>
            </a:r>
            <a:endParaRPr lang="zh-CN" altLang="en-US" sz="2000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81A0B269-35A8-42BF-9E23-6D505DF5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Logitech Strategic Partner - Microsoft">
            <a:extLst>
              <a:ext uri="{FF2B5EF4-FFF2-40B4-BE49-F238E27FC236}">
                <a16:creationId xmlns:a16="http://schemas.microsoft.com/office/drawing/2014/main" id="{25ABFE15-97E8-4079-B5BC-38A53D595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7"/>
          <a:stretch/>
        </p:blipFill>
        <p:spPr bwMode="auto">
          <a:xfrm>
            <a:off x="5579284" y="3722558"/>
            <a:ext cx="707495" cy="11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3"/>
    </mc:Choice>
    <mc:Fallback xmlns="">
      <p:transition spd="slow" advTm="114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B295-C47D-4673-8CFE-3BB9BEB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SimiGrad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F803-C95C-492F-8CDC-7F578E3C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19" y="3532464"/>
            <a:ext cx="4491318" cy="151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/>
              <a:t>Benefits:</a:t>
            </a:r>
          </a:p>
          <a:p>
            <a:r>
              <a:rPr lang="en-US" altLang="zh-CN" sz="2000"/>
              <a:t>Minimal overhead</a:t>
            </a:r>
          </a:p>
          <a:p>
            <a:r>
              <a:rPr lang="en-US" altLang="zh-CN" sz="2000"/>
              <a:t>Normalized and bounded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0C2C-E4AD-4C0F-B94F-53FF65405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图片 5" descr="图表&#10;&#10;描述已自动生成">
            <a:extLst>
              <a:ext uri="{FF2B5EF4-FFF2-40B4-BE49-F238E27FC236}">
                <a16:creationId xmlns:a16="http://schemas.microsoft.com/office/drawing/2014/main" id="{710938C7-04BE-483E-9918-76C1348B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37" y="468741"/>
            <a:ext cx="4179108" cy="313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3C4161-35BE-4973-980B-E4BAC7E7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6" y="560682"/>
            <a:ext cx="2575988" cy="31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5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B295-C47D-4673-8CFE-3BB9BEB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SimiGrad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F803-C95C-492F-8CDC-7F578E3C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19" y="3532464"/>
            <a:ext cx="4491318" cy="151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/>
              <a:t>Benefits:</a:t>
            </a:r>
          </a:p>
          <a:p>
            <a:r>
              <a:rPr lang="en-US" altLang="zh-CN" sz="2000"/>
              <a:t>Minimal overhead</a:t>
            </a:r>
          </a:p>
          <a:p>
            <a:r>
              <a:rPr lang="en-US" altLang="zh-CN" sz="2000"/>
              <a:t>Normalized and bounded</a:t>
            </a:r>
          </a:p>
          <a:p>
            <a:r>
              <a:rPr lang="en-US" altLang="zh-CN" sz="2000"/>
              <a:t>Closely related to gradient variance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0C2C-E4AD-4C0F-B94F-53FF65405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图片 5" descr="图表&#10;&#10;描述已自动生成">
            <a:extLst>
              <a:ext uri="{FF2B5EF4-FFF2-40B4-BE49-F238E27FC236}">
                <a16:creationId xmlns:a16="http://schemas.microsoft.com/office/drawing/2014/main" id="{710938C7-04BE-483E-9918-76C1348B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37" y="468741"/>
            <a:ext cx="4179108" cy="313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3C4161-35BE-4973-980B-E4BAC7E7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6" y="560682"/>
            <a:ext cx="2575988" cy="3137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217E11-7934-40AA-B50E-1522D69DF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131" y="3694576"/>
            <a:ext cx="4664869" cy="12638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086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SimiGrad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7BF2AD-7387-4BE7-BD60-766E57DDD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462FD5-FEAF-4D5D-97EE-D7F5AC4C5105}"/>
                  </a:ext>
                </a:extLst>
              </p:cNvPr>
              <p:cNvSpPr txBox="1"/>
              <p:nvPr/>
            </p:nvSpPr>
            <p:spPr>
              <a:xfrm>
                <a:off x="264047" y="901456"/>
                <a:ext cx="4894088" cy="383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SimiGrad adjusts batch size and learning rate together by keeping similarity measurement at a reasonable level</a:t>
                </a:r>
              </a:p>
              <a:p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/>
                  <a:t>Learning rate scaling[1]: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𝐿𝑒𝑎𝑟𝑛𝑖𝑛𝑔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𝐿𝑒𝑎𝑟𝑛𝑖𝑛𝑔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𝐵𝑎𝑡𝑐h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𝑖𝑧𝑒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𝐵𝑎𝑡𝑐h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𝑖𝑧𝑒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/>
                  <a:t>Ref:</a:t>
                </a:r>
              </a:p>
              <a:p>
                <a:r>
                  <a:rPr lang="en-US" altLang="zh-CN" sz="1400"/>
                  <a:t>[1] Alex </a:t>
                </a:r>
                <a:r>
                  <a:rPr lang="en-US" altLang="zh-CN" sz="1400" err="1"/>
                  <a:t>Krizhevsky</a:t>
                </a:r>
                <a:r>
                  <a:rPr lang="en-US" altLang="zh-CN" sz="1400"/>
                  <a:t>. One weird trick for parallelizing convolutional neural networks. arXiv 2014.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462FD5-FEAF-4D5D-97EE-D7F5AC4C5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7" y="901456"/>
                <a:ext cx="4894088" cy="3834576"/>
              </a:xfrm>
              <a:prstGeom prst="rect">
                <a:avLst/>
              </a:prstGeom>
              <a:blipFill>
                <a:blip r:embed="rId3"/>
                <a:stretch>
                  <a:fillRect l="-996" t="-954" r="-872" b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19FCCF53-8A33-4187-B1C6-869BA2EB5BD2}"/>
              </a:ext>
            </a:extLst>
          </p:cNvPr>
          <p:cNvSpPr/>
          <p:nvPr/>
        </p:nvSpPr>
        <p:spPr>
          <a:xfrm>
            <a:off x="6607900" y="1197022"/>
            <a:ext cx="1294256" cy="5311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Get similarity measurement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A2E816-6E95-43FA-B976-7A839CEC0DC3}"/>
              </a:ext>
            </a:extLst>
          </p:cNvPr>
          <p:cNvSpPr/>
          <p:nvPr/>
        </p:nvSpPr>
        <p:spPr>
          <a:xfrm>
            <a:off x="5521042" y="2800723"/>
            <a:ext cx="1188570" cy="5311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Increase batch size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54A2547-C878-48C4-A0C3-13724637C113}"/>
              </a:ext>
            </a:extLst>
          </p:cNvPr>
          <p:cNvSpPr/>
          <p:nvPr/>
        </p:nvSpPr>
        <p:spPr>
          <a:xfrm>
            <a:off x="6191730" y="3695103"/>
            <a:ext cx="2135471" cy="5311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Update learning rate</a:t>
            </a:r>
            <a:endParaRPr lang="zh-CN" altLang="en-US" sz="1400">
              <a:solidFill>
                <a:schemeClr val="tx1"/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D62CC15-04D8-404A-AD75-8FCE55C898DF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7255028" y="1728181"/>
            <a:ext cx="0" cy="180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B870141-DB03-4B7F-938C-2D0DC89F9B44}"/>
              </a:ext>
            </a:extLst>
          </p:cNvPr>
          <p:cNvSpPr/>
          <p:nvPr/>
        </p:nvSpPr>
        <p:spPr>
          <a:xfrm>
            <a:off x="7804882" y="2800722"/>
            <a:ext cx="1188570" cy="5311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Decrease batch size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12D50EA-D21C-4648-8064-EB808C5AB953}"/>
              </a:ext>
            </a:extLst>
          </p:cNvPr>
          <p:cNvSpPr txBox="1"/>
          <p:nvPr/>
        </p:nvSpPr>
        <p:spPr>
          <a:xfrm>
            <a:off x="5502365" y="2104922"/>
            <a:ext cx="733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Smaller than target</a:t>
            </a:r>
            <a:endParaRPr lang="zh-CN" altLang="en-US" sz="140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23BF130-530A-42B4-AC29-0F956EAF19C7}"/>
              </a:ext>
            </a:extLst>
          </p:cNvPr>
          <p:cNvSpPr txBox="1"/>
          <p:nvPr/>
        </p:nvSpPr>
        <p:spPr>
          <a:xfrm>
            <a:off x="8426964" y="2062058"/>
            <a:ext cx="717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Larger than target</a:t>
            </a:r>
            <a:endParaRPr lang="zh-CN" altLang="en-US" sz="140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A1BAC03-3A40-47E6-9E57-DFF49CC9E81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6115327" y="3331882"/>
            <a:ext cx="1144139" cy="363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CA6CC1C-D66A-45A0-A9DC-FA2AD2808F7C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7259466" y="3331881"/>
            <a:ext cx="1139701" cy="363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>
            <a:extLst>
              <a:ext uri="{FF2B5EF4-FFF2-40B4-BE49-F238E27FC236}">
                <a16:creationId xmlns:a16="http://schemas.microsoft.com/office/drawing/2014/main" id="{A51F924B-38AC-4B71-802A-5EC65833757D}"/>
              </a:ext>
            </a:extLst>
          </p:cNvPr>
          <p:cNvSpPr/>
          <p:nvPr/>
        </p:nvSpPr>
        <p:spPr>
          <a:xfrm>
            <a:off x="6318858" y="1908642"/>
            <a:ext cx="1872339" cy="934944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Compare with </a:t>
            </a:r>
          </a:p>
          <a:p>
            <a:pPr algn="ctr"/>
            <a:r>
              <a:rPr lang="en-US" altLang="zh-CN" sz="1400">
                <a:solidFill>
                  <a:schemeClr val="tx1"/>
                </a:solidFill>
              </a:rPr>
              <a:t>similarity target</a:t>
            </a:r>
            <a:endParaRPr lang="zh-CN" altLang="en-US" sz="1400">
              <a:solidFill>
                <a:schemeClr val="tx1"/>
              </a:solidFill>
            </a:endParaRPr>
          </a:p>
        </p:txBody>
      </p: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ED29737F-1FC4-42F6-B6F4-936C34C73171}"/>
              </a:ext>
            </a:extLst>
          </p:cNvPr>
          <p:cNvCxnSpPr>
            <a:stCxn id="8" idx="1"/>
            <a:endCxn id="11" idx="0"/>
          </p:cNvCxnSpPr>
          <p:nvPr/>
        </p:nvCxnSpPr>
        <p:spPr>
          <a:xfrm rot="10800000" flipV="1">
            <a:off x="6115328" y="2376113"/>
            <a:ext cx="203531" cy="42460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19D2168F-23C8-4399-BA72-E51CB46FA02F}"/>
              </a:ext>
            </a:extLst>
          </p:cNvPr>
          <p:cNvCxnSpPr>
            <a:stCxn id="8" idx="3"/>
            <a:endCxn id="16" idx="0"/>
          </p:cNvCxnSpPr>
          <p:nvPr/>
        </p:nvCxnSpPr>
        <p:spPr>
          <a:xfrm>
            <a:off x="8191197" y="2376114"/>
            <a:ext cx="207970" cy="42460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SimiGrad Implementation</a:t>
            </a:r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126760-83A8-447F-ABF2-4399B6755145}"/>
              </a:ext>
            </a:extLst>
          </p:cNvPr>
          <p:cNvSpPr txBox="1"/>
          <p:nvPr/>
        </p:nvSpPr>
        <p:spPr>
          <a:xfrm>
            <a:off x="1738866" y="781347"/>
            <a:ext cx="5880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How SimiGrad works in actual machine learning system?</a:t>
            </a:r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D92920D-1608-4D9A-B9B0-A1229583D972}"/>
                  </a:ext>
                </a:extLst>
              </p:cNvPr>
              <p:cNvSpPr/>
              <p:nvPr/>
            </p:nvSpPr>
            <p:spPr>
              <a:xfrm>
                <a:off x="168085" y="1494070"/>
                <a:ext cx="948393" cy="45528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D92920D-1608-4D9A-B9B0-A1229583D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5" y="1494070"/>
                <a:ext cx="948393" cy="455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8CA9B8-37D9-402E-9452-A6629D96B1B5}"/>
                  </a:ext>
                </a:extLst>
              </p:cNvPr>
              <p:cNvSpPr/>
              <p:nvPr/>
            </p:nvSpPr>
            <p:spPr>
              <a:xfrm>
                <a:off x="1294133" y="1494070"/>
                <a:ext cx="948393" cy="4552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8CA9B8-37D9-402E-9452-A6629D96B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33" y="1494070"/>
                <a:ext cx="948393" cy="455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BF422A8-7E13-465C-A4D9-EA023E200DF0}"/>
                  </a:ext>
                </a:extLst>
              </p:cNvPr>
              <p:cNvSpPr/>
              <p:nvPr/>
            </p:nvSpPr>
            <p:spPr>
              <a:xfrm>
                <a:off x="168085" y="2482890"/>
                <a:ext cx="948393" cy="4552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BF422A8-7E13-465C-A4D9-EA023E20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5" y="2482890"/>
                <a:ext cx="948393" cy="455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AD52ACF-2C64-42D5-85C3-7C79BECB2530}"/>
                  </a:ext>
                </a:extLst>
              </p:cNvPr>
              <p:cNvSpPr/>
              <p:nvPr/>
            </p:nvSpPr>
            <p:spPr>
              <a:xfrm>
                <a:off x="1294133" y="2482890"/>
                <a:ext cx="948393" cy="4552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AD52ACF-2C64-42D5-85C3-7C79BECB2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33" y="2482890"/>
                <a:ext cx="948393" cy="455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72A325C-D3D5-49C9-9751-394008FAB969}"/>
              </a:ext>
            </a:extLst>
          </p:cNvPr>
          <p:cNvSpPr txBox="1"/>
          <p:nvPr/>
        </p:nvSpPr>
        <p:spPr>
          <a:xfrm>
            <a:off x="181297" y="3130543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1</a:t>
            </a:r>
            <a:endParaRPr lang="zh-CN" altLang="en-US" sz="14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5506D8-1274-41E0-8241-905FD6D44335}"/>
              </a:ext>
            </a:extLst>
          </p:cNvPr>
          <p:cNvSpPr txBox="1"/>
          <p:nvPr/>
        </p:nvSpPr>
        <p:spPr>
          <a:xfrm>
            <a:off x="1321214" y="3130543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2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74426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SimiGrad Implementation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A5ED2-FBD4-4DF7-9B9A-97A132227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126760-83A8-447F-ABF2-4399B6755145}"/>
              </a:ext>
            </a:extLst>
          </p:cNvPr>
          <p:cNvSpPr txBox="1"/>
          <p:nvPr/>
        </p:nvSpPr>
        <p:spPr>
          <a:xfrm>
            <a:off x="1738866" y="781347"/>
            <a:ext cx="5880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How SimiGrad works in actual machine learning system?</a:t>
            </a:r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D92920D-1608-4D9A-B9B0-A1229583D972}"/>
                  </a:ext>
                </a:extLst>
              </p:cNvPr>
              <p:cNvSpPr/>
              <p:nvPr/>
            </p:nvSpPr>
            <p:spPr>
              <a:xfrm>
                <a:off x="168085" y="1494070"/>
                <a:ext cx="948393" cy="45528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D92920D-1608-4D9A-B9B0-A1229583D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5" y="1494070"/>
                <a:ext cx="948393" cy="455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8CA9B8-37D9-402E-9452-A6629D96B1B5}"/>
                  </a:ext>
                </a:extLst>
              </p:cNvPr>
              <p:cNvSpPr/>
              <p:nvPr/>
            </p:nvSpPr>
            <p:spPr>
              <a:xfrm>
                <a:off x="1294133" y="1494070"/>
                <a:ext cx="948393" cy="4552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8CA9B8-37D9-402E-9452-A6629D96B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33" y="1494070"/>
                <a:ext cx="948393" cy="455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BF422A8-7E13-465C-A4D9-EA023E200DF0}"/>
                  </a:ext>
                </a:extLst>
              </p:cNvPr>
              <p:cNvSpPr/>
              <p:nvPr/>
            </p:nvSpPr>
            <p:spPr>
              <a:xfrm>
                <a:off x="168085" y="2482890"/>
                <a:ext cx="948393" cy="4552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BF422A8-7E13-465C-A4D9-EA023E20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5" y="2482890"/>
                <a:ext cx="948393" cy="455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AD52ACF-2C64-42D5-85C3-7C79BECB2530}"/>
                  </a:ext>
                </a:extLst>
              </p:cNvPr>
              <p:cNvSpPr/>
              <p:nvPr/>
            </p:nvSpPr>
            <p:spPr>
              <a:xfrm>
                <a:off x="1294133" y="2482890"/>
                <a:ext cx="948393" cy="4552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AD52ACF-2C64-42D5-85C3-7C79BECB2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33" y="2482890"/>
                <a:ext cx="948393" cy="455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F6D1B97-00C2-41F9-A9C2-6DB4975299C6}"/>
                  </a:ext>
                </a:extLst>
              </p:cNvPr>
              <p:cNvSpPr/>
              <p:nvPr/>
            </p:nvSpPr>
            <p:spPr>
              <a:xfrm>
                <a:off x="3537861" y="1502711"/>
                <a:ext cx="948393" cy="45528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F6D1B97-00C2-41F9-A9C2-6DB497529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61" y="1502711"/>
                <a:ext cx="948393" cy="455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0D2CF6C-F4FD-4416-A3E4-4D5A617FA9F9}"/>
                  </a:ext>
                </a:extLst>
              </p:cNvPr>
              <p:cNvSpPr/>
              <p:nvPr/>
            </p:nvSpPr>
            <p:spPr>
              <a:xfrm>
                <a:off x="4679056" y="1503506"/>
                <a:ext cx="948393" cy="455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0D2CF6C-F4FD-4416-A3E4-4D5A617FA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056" y="1503506"/>
                <a:ext cx="948393" cy="455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DC4D0368-CE7E-4B54-85EC-F18BFC5DDEBD}"/>
                  </a:ext>
                </a:extLst>
              </p:cNvPr>
              <p:cNvSpPr/>
              <p:nvPr/>
            </p:nvSpPr>
            <p:spPr>
              <a:xfrm>
                <a:off x="3537861" y="2491531"/>
                <a:ext cx="948393" cy="45528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DC4D0368-CE7E-4B54-85EC-F18BFC5DD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61" y="2491531"/>
                <a:ext cx="948393" cy="4552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77D1028-4602-41DB-A736-488F8435F561}"/>
                  </a:ext>
                </a:extLst>
              </p:cNvPr>
              <p:cNvSpPr/>
              <p:nvPr/>
            </p:nvSpPr>
            <p:spPr>
              <a:xfrm>
                <a:off x="4679056" y="2492326"/>
                <a:ext cx="948393" cy="455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77D1028-4602-41DB-A736-488F8435F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056" y="2492326"/>
                <a:ext cx="948393" cy="455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1E911934-2D78-4874-91B1-6EB610198E2B}"/>
              </a:ext>
            </a:extLst>
          </p:cNvPr>
          <p:cNvSpPr/>
          <p:nvPr/>
        </p:nvSpPr>
        <p:spPr>
          <a:xfrm>
            <a:off x="1221715" y="1312646"/>
            <a:ext cx="1101909" cy="178599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2A325C-D3D5-49C9-9751-394008FAB969}"/>
              </a:ext>
            </a:extLst>
          </p:cNvPr>
          <p:cNvSpPr txBox="1"/>
          <p:nvPr/>
        </p:nvSpPr>
        <p:spPr>
          <a:xfrm>
            <a:off x="181297" y="3130543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1</a:t>
            </a:r>
            <a:endParaRPr lang="zh-CN" altLang="en-US" sz="14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5506D8-1274-41E0-8241-905FD6D44335}"/>
              </a:ext>
            </a:extLst>
          </p:cNvPr>
          <p:cNvSpPr txBox="1"/>
          <p:nvPr/>
        </p:nvSpPr>
        <p:spPr>
          <a:xfrm>
            <a:off x="1321214" y="3130543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2</a:t>
            </a:r>
            <a:endParaRPr lang="zh-CN" altLang="en-US" sz="14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3D808A-ED9D-4F7E-93CC-BC51F81DD775}"/>
              </a:ext>
            </a:extLst>
          </p:cNvPr>
          <p:cNvSpPr txBox="1"/>
          <p:nvPr/>
        </p:nvSpPr>
        <p:spPr>
          <a:xfrm>
            <a:off x="3564941" y="3130543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1</a:t>
            </a:r>
            <a:endParaRPr lang="zh-CN" altLang="en-US" sz="140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DB7892F-9C0E-4455-AB57-0212F472954C}"/>
              </a:ext>
            </a:extLst>
          </p:cNvPr>
          <p:cNvSpPr txBox="1"/>
          <p:nvPr/>
        </p:nvSpPr>
        <p:spPr>
          <a:xfrm>
            <a:off x="4706136" y="3124614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2</a:t>
            </a:r>
            <a:endParaRPr lang="zh-CN" altLang="en-US" sz="140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81BBDA0-F2AA-4DD9-962B-7CB2B82ECB9F}"/>
              </a:ext>
            </a:extLst>
          </p:cNvPr>
          <p:cNvSpPr/>
          <p:nvPr/>
        </p:nvSpPr>
        <p:spPr>
          <a:xfrm>
            <a:off x="3461102" y="1312646"/>
            <a:ext cx="1101909" cy="178599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19CCFF8-8943-4545-984F-6FBFEB6B6839}"/>
              </a:ext>
            </a:extLst>
          </p:cNvPr>
          <p:cNvSpPr/>
          <p:nvPr/>
        </p:nvSpPr>
        <p:spPr>
          <a:xfrm>
            <a:off x="4602297" y="1313441"/>
            <a:ext cx="1101909" cy="178599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61DC39F-A9E1-4EBD-B46A-D665F26EBAB4}"/>
              </a:ext>
            </a:extLst>
          </p:cNvPr>
          <p:cNvSpPr/>
          <p:nvPr/>
        </p:nvSpPr>
        <p:spPr>
          <a:xfrm>
            <a:off x="77456" y="1312646"/>
            <a:ext cx="1101909" cy="178599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B246E1B8-F2A8-40E3-A252-F33CABB2CD60}"/>
              </a:ext>
            </a:extLst>
          </p:cNvPr>
          <p:cNvSpPr txBox="1"/>
          <p:nvPr/>
        </p:nvSpPr>
        <p:spPr>
          <a:xfrm>
            <a:off x="1819463" y="4358063"/>
            <a:ext cx="527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The gradient information is already there </a:t>
            </a:r>
          </a:p>
          <a:p>
            <a:pPr algn="ctr"/>
            <a:r>
              <a:rPr lang="en-US" altLang="zh-CN"/>
              <a:t>thus SimiGrad has minimal overhead</a:t>
            </a:r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6CC2C84-56BC-46CF-8501-ECA5A40FAB38}"/>
              </a:ext>
            </a:extLst>
          </p:cNvPr>
          <p:cNvCxnSpPr/>
          <p:nvPr/>
        </p:nvCxnSpPr>
        <p:spPr>
          <a:xfrm flipV="1">
            <a:off x="477371" y="1949352"/>
            <a:ext cx="0" cy="533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44AB6C9-9DE1-4575-B3DA-0CC813429125}"/>
              </a:ext>
            </a:extLst>
          </p:cNvPr>
          <p:cNvCxnSpPr/>
          <p:nvPr/>
        </p:nvCxnSpPr>
        <p:spPr>
          <a:xfrm>
            <a:off x="779929" y="1949352"/>
            <a:ext cx="0" cy="542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6E0DC10E-B505-44EC-AB90-11D82ACD53A1}"/>
              </a:ext>
            </a:extLst>
          </p:cNvPr>
          <p:cNvSpPr txBox="1"/>
          <p:nvPr/>
        </p:nvSpPr>
        <p:spPr>
          <a:xfrm>
            <a:off x="744595" y="2080448"/>
            <a:ext cx="90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err="1"/>
              <a:t>AllReduce</a:t>
            </a:r>
            <a:endParaRPr lang="zh-CN" altLang="en-US" sz="160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8D55A4D-3847-4260-B744-169710716356}"/>
              </a:ext>
            </a:extLst>
          </p:cNvPr>
          <p:cNvCxnSpPr/>
          <p:nvPr/>
        </p:nvCxnSpPr>
        <p:spPr>
          <a:xfrm>
            <a:off x="2514600" y="2216121"/>
            <a:ext cx="793377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32125B50-63AA-4BED-8383-B861402FCEBE}"/>
              </a:ext>
            </a:extLst>
          </p:cNvPr>
          <p:cNvCxnSpPr/>
          <p:nvPr/>
        </p:nvCxnSpPr>
        <p:spPr>
          <a:xfrm flipV="1">
            <a:off x="1611407" y="1932943"/>
            <a:ext cx="0" cy="533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C2E6D088-27E0-4847-A4BB-FAAB50CB4D5B}"/>
              </a:ext>
            </a:extLst>
          </p:cNvPr>
          <p:cNvCxnSpPr/>
          <p:nvPr/>
        </p:nvCxnSpPr>
        <p:spPr>
          <a:xfrm>
            <a:off x="1920687" y="1963246"/>
            <a:ext cx="0" cy="542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7DF5C5-A4D7-437D-ADF8-2E61DFDF68F4}"/>
                  </a:ext>
                </a:extLst>
              </p:cNvPr>
              <p:cNvSpPr txBox="1"/>
              <p:nvPr/>
            </p:nvSpPr>
            <p:spPr>
              <a:xfrm>
                <a:off x="2990757" y="3416716"/>
                <a:ext cx="3144507" cy="67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</a:rPr>
                  <a:t>Compute similarity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𝑆𝑖𝑚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pos m:val="top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7DF5C5-A4D7-437D-ADF8-2E61DFDF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757" y="3416716"/>
                <a:ext cx="3144507" cy="678968"/>
              </a:xfrm>
              <a:prstGeom prst="rect">
                <a:avLst/>
              </a:prstGeom>
              <a:blipFill>
                <a:blip r:embed="rId11"/>
                <a:stretch>
                  <a:fillRect t="-446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97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SimiGrad Implementation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A5ED2-FBD4-4DF7-9B9A-97A132227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126760-83A8-447F-ABF2-4399B6755145}"/>
              </a:ext>
            </a:extLst>
          </p:cNvPr>
          <p:cNvSpPr txBox="1"/>
          <p:nvPr/>
        </p:nvSpPr>
        <p:spPr>
          <a:xfrm>
            <a:off x="1738866" y="781347"/>
            <a:ext cx="5880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How SimiGrad works in actual machine learning system?</a:t>
            </a:r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D92920D-1608-4D9A-B9B0-A1229583D972}"/>
                  </a:ext>
                </a:extLst>
              </p:cNvPr>
              <p:cNvSpPr/>
              <p:nvPr/>
            </p:nvSpPr>
            <p:spPr>
              <a:xfrm>
                <a:off x="168085" y="1494070"/>
                <a:ext cx="948393" cy="45528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D92920D-1608-4D9A-B9B0-A1229583D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5" y="1494070"/>
                <a:ext cx="948393" cy="455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8CA9B8-37D9-402E-9452-A6629D96B1B5}"/>
                  </a:ext>
                </a:extLst>
              </p:cNvPr>
              <p:cNvSpPr/>
              <p:nvPr/>
            </p:nvSpPr>
            <p:spPr>
              <a:xfrm>
                <a:off x="1294133" y="1494070"/>
                <a:ext cx="948393" cy="4552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8CA9B8-37D9-402E-9452-A6629D96B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33" y="1494070"/>
                <a:ext cx="948393" cy="455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BF422A8-7E13-465C-A4D9-EA023E200DF0}"/>
                  </a:ext>
                </a:extLst>
              </p:cNvPr>
              <p:cNvSpPr/>
              <p:nvPr/>
            </p:nvSpPr>
            <p:spPr>
              <a:xfrm>
                <a:off x="168085" y="2482890"/>
                <a:ext cx="948393" cy="4552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BF422A8-7E13-465C-A4D9-EA023E20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5" y="2482890"/>
                <a:ext cx="948393" cy="455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AD52ACF-2C64-42D5-85C3-7C79BECB2530}"/>
                  </a:ext>
                </a:extLst>
              </p:cNvPr>
              <p:cNvSpPr/>
              <p:nvPr/>
            </p:nvSpPr>
            <p:spPr>
              <a:xfrm>
                <a:off x="1294133" y="2482890"/>
                <a:ext cx="948393" cy="4552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AD52ACF-2C64-42D5-85C3-7C79BECB2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33" y="2482890"/>
                <a:ext cx="948393" cy="455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F6D1B97-00C2-41F9-A9C2-6DB4975299C6}"/>
                  </a:ext>
                </a:extLst>
              </p:cNvPr>
              <p:cNvSpPr/>
              <p:nvPr/>
            </p:nvSpPr>
            <p:spPr>
              <a:xfrm>
                <a:off x="3537861" y="1502711"/>
                <a:ext cx="948393" cy="45528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F6D1B97-00C2-41F9-A9C2-6DB497529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61" y="1502711"/>
                <a:ext cx="948393" cy="455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0D2CF6C-F4FD-4416-A3E4-4D5A617FA9F9}"/>
                  </a:ext>
                </a:extLst>
              </p:cNvPr>
              <p:cNvSpPr/>
              <p:nvPr/>
            </p:nvSpPr>
            <p:spPr>
              <a:xfrm>
                <a:off x="4679056" y="1503506"/>
                <a:ext cx="948393" cy="455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0D2CF6C-F4FD-4416-A3E4-4D5A617FA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056" y="1503506"/>
                <a:ext cx="948393" cy="455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DC4D0368-CE7E-4B54-85EC-F18BFC5DDEBD}"/>
                  </a:ext>
                </a:extLst>
              </p:cNvPr>
              <p:cNvSpPr/>
              <p:nvPr/>
            </p:nvSpPr>
            <p:spPr>
              <a:xfrm>
                <a:off x="3537861" y="2491531"/>
                <a:ext cx="948393" cy="45528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DC4D0368-CE7E-4B54-85EC-F18BFC5DD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61" y="2491531"/>
                <a:ext cx="948393" cy="4552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77D1028-4602-41DB-A736-488F8435F561}"/>
                  </a:ext>
                </a:extLst>
              </p:cNvPr>
              <p:cNvSpPr/>
              <p:nvPr/>
            </p:nvSpPr>
            <p:spPr>
              <a:xfrm>
                <a:off x="4679056" y="2492326"/>
                <a:ext cx="948393" cy="455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77D1028-4602-41DB-A736-488F8435F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056" y="2492326"/>
                <a:ext cx="948393" cy="455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1E911934-2D78-4874-91B1-6EB610198E2B}"/>
              </a:ext>
            </a:extLst>
          </p:cNvPr>
          <p:cNvSpPr/>
          <p:nvPr/>
        </p:nvSpPr>
        <p:spPr>
          <a:xfrm>
            <a:off x="1221715" y="1312646"/>
            <a:ext cx="1101909" cy="178599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2A325C-D3D5-49C9-9751-394008FAB969}"/>
              </a:ext>
            </a:extLst>
          </p:cNvPr>
          <p:cNvSpPr txBox="1"/>
          <p:nvPr/>
        </p:nvSpPr>
        <p:spPr>
          <a:xfrm>
            <a:off x="181297" y="3130543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1</a:t>
            </a:r>
            <a:endParaRPr lang="zh-CN" altLang="en-US" sz="14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5506D8-1274-41E0-8241-905FD6D44335}"/>
              </a:ext>
            </a:extLst>
          </p:cNvPr>
          <p:cNvSpPr txBox="1"/>
          <p:nvPr/>
        </p:nvSpPr>
        <p:spPr>
          <a:xfrm>
            <a:off x="1321214" y="3130543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2</a:t>
            </a:r>
            <a:endParaRPr lang="zh-CN" altLang="en-US" sz="14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3D808A-ED9D-4F7E-93CC-BC51F81DD775}"/>
              </a:ext>
            </a:extLst>
          </p:cNvPr>
          <p:cNvSpPr txBox="1"/>
          <p:nvPr/>
        </p:nvSpPr>
        <p:spPr>
          <a:xfrm>
            <a:off x="3564941" y="3130543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1</a:t>
            </a:r>
            <a:endParaRPr lang="zh-CN" altLang="en-US" sz="140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DB7892F-9C0E-4455-AB57-0212F472954C}"/>
              </a:ext>
            </a:extLst>
          </p:cNvPr>
          <p:cNvSpPr txBox="1"/>
          <p:nvPr/>
        </p:nvSpPr>
        <p:spPr>
          <a:xfrm>
            <a:off x="4706136" y="3124614"/>
            <a:ext cx="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Group 2</a:t>
            </a:r>
            <a:endParaRPr lang="zh-CN" altLang="en-US" sz="140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81BBDA0-F2AA-4DD9-962B-7CB2B82ECB9F}"/>
              </a:ext>
            </a:extLst>
          </p:cNvPr>
          <p:cNvSpPr/>
          <p:nvPr/>
        </p:nvSpPr>
        <p:spPr>
          <a:xfrm>
            <a:off x="3461102" y="1312646"/>
            <a:ext cx="1101909" cy="178599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19CCFF8-8943-4545-984F-6FBFEB6B6839}"/>
              </a:ext>
            </a:extLst>
          </p:cNvPr>
          <p:cNvSpPr/>
          <p:nvPr/>
        </p:nvSpPr>
        <p:spPr>
          <a:xfrm>
            <a:off x="4602297" y="1313441"/>
            <a:ext cx="1101909" cy="178599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61DC39F-A9E1-4EBD-B46A-D665F26EBAB4}"/>
              </a:ext>
            </a:extLst>
          </p:cNvPr>
          <p:cNvSpPr/>
          <p:nvPr/>
        </p:nvSpPr>
        <p:spPr>
          <a:xfrm>
            <a:off x="77456" y="1312646"/>
            <a:ext cx="1101909" cy="178599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CC9218E4-0E02-491D-BC6E-BB4745926517}"/>
                  </a:ext>
                </a:extLst>
              </p:cNvPr>
              <p:cNvSpPr/>
              <p:nvPr/>
            </p:nvSpPr>
            <p:spPr>
              <a:xfrm>
                <a:off x="7015767" y="1502711"/>
                <a:ext cx="948393" cy="45528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CC9218E4-0E02-491D-BC6E-BB4745926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67" y="1502711"/>
                <a:ext cx="948393" cy="455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51705A6-2487-4C0B-B19E-4B074C358713}"/>
                  </a:ext>
                </a:extLst>
              </p:cNvPr>
              <p:cNvSpPr/>
              <p:nvPr/>
            </p:nvSpPr>
            <p:spPr>
              <a:xfrm>
                <a:off x="8141815" y="1502711"/>
                <a:ext cx="948393" cy="45528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51705A6-2487-4C0B-B19E-4B074C358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815" y="1502711"/>
                <a:ext cx="948393" cy="4552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621F0039-1929-45CF-8113-25D3F4230915}"/>
                  </a:ext>
                </a:extLst>
              </p:cNvPr>
              <p:cNvSpPr/>
              <p:nvPr/>
            </p:nvSpPr>
            <p:spPr>
              <a:xfrm>
                <a:off x="7015767" y="2491531"/>
                <a:ext cx="948393" cy="45528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621F0039-1929-45CF-8113-25D3F4230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67" y="2491531"/>
                <a:ext cx="948393" cy="4552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48195CF-B1D1-4D26-BB7D-0372DDC1E7A9}"/>
                  </a:ext>
                </a:extLst>
              </p:cNvPr>
              <p:cNvSpPr/>
              <p:nvPr/>
            </p:nvSpPr>
            <p:spPr>
              <a:xfrm>
                <a:off x="8141815" y="2491531"/>
                <a:ext cx="948393" cy="45528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solidFill>
                      <a:schemeClr val="tx1"/>
                    </a:solidFill>
                  </a:rPr>
                  <a:t>Replica 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48195CF-B1D1-4D26-BB7D-0372DDC1E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815" y="2491531"/>
                <a:ext cx="948393" cy="4552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B246E1B8-F2A8-40E3-A252-F33CABB2CD60}"/>
              </a:ext>
            </a:extLst>
          </p:cNvPr>
          <p:cNvSpPr txBox="1"/>
          <p:nvPr/>
        </p:nvSpPr>
        <p:spPr>
          <a:xfrm>
            <a:off x="1819463" y="4358063"/>
            <a:ext cx="527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The gradient information is already there </a:t>
            </a:r>
          </a:p>
          <a:p>
            <a:pPr algn="ctr"/>
            <a:r>
              <a:rPr lang="en-US" altLang="zh-CN"/>
              <a:t>thus SimiGrad has minimal overhead</a:t>
            </a:r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6CC2C84-56BC-46CF-8501-ECA5A40FAB38}"/>
              </a:ext>
            </a:extLst>
          </p:cNvPr>
          <p:cNvCxnSpPr/>
          <p:nvPr/>
        </p:nvCxnSpPr>
        <p:spPr>
          <a:xfrm flipV="1">
            <a:off x="477371" y="1949352"/>
            <a:ext cx="0" cy="533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44AB6C9-9DE1-4575-B3DA-0CC813429125}"/>
              </a:ext>
            </a:extLst>
          </p:cNvPr>
          <p:cNvCxnSpPr/>
          <p:nvPr/>
        </p:nvCxnSpPr>
        <p:spPr>
          <a:xfrm>
            <a:off x="779929" y="1949352"/>
            <a:ext cx="0" cy="542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6E0DC10E-B505-44EC-AB90-11D82ACD53A1}"/>
              </a:ext>
            </a:extLst>
          </p:cNvPr>
          <p:cNvSpPr txBox="1"/>
          <p:nvPr/>
        </p:nvSpPr>
        <p:spPr>
          <a:xfrm>
            <a:off x="744595" y="2080448"/>
            <a:ext cx="90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err="1"/>
              <a:t>AllReduce</a:t>
            </a:r>
            <a:endParaRPr lang="zh-CN" altLang="en-US" sz="160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8D55A4D-3847-4260-B744-169710716356}"/>
              </a:ext>
            </a:extLst>
          </p:cNvPr>
          <p:cNvCxnSpPr/>
          <p:nvPr/>
        </p:nvCxnSpPr>
        <p:spPr>
          <a:xfrm>
            <a:off x="2514600" y="2216121"/>
            <a:ext cx="793377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32125B50-63AA-4BED-8383-B861402FCEBE}"/>
              </a:ext>
            </a:extLst>
          </p:cNvPr>
          <p:cNvCxnSpPr/>
          <p:nvPr/>
        </p:nvCxnSpPr>
        <p:spPr>
          <a:xfrm flipV="1">
            <a:off x="1611407" y="1932943"/>
            <a:ext cx="0" cy="533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C2E6D088-27E0-4847-A4BB-FAAB50CB4D5B}"/>
              </a:ext>
            </a:extLst>
          </p:cNvPr>
          <p:cNvCxnSpPr/>
          <p:nvPr/>
        </p:nvCxnSpPr>
        <p:spPr>
          <a:xfrm>
            <a:off x="1920687" y="1963246"/>
            <a:ext cx="0" cy="542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7DF5C5-A4D7-437D-ADF8-2E61DFDF68F4}"/>
                  </a:ext>
                </a:extLst>
              </p:cNvPr>
              <p:cNvSpPr txBox="1"/>
              <p:nvPr/>
            </p:nvSpPr>
            <p:spPr>
              <a:xfrm>
                <a:off x="2990757" y="3416716"/>
                <a:ext cx="3144507" cy="67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</a:rPr>
                  <a:t>Compute similarity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𝑆𝑖𝑚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pos m:val="top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7DF5C5-A4D7-437D-ADF8-2E61DFDF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757" y="3416716"/>
                <a:ext cx="3144507" cy="678968"/>
              </a:xfrm>
              <a:prstGeom prst="rect">
                <a:avLst/>
              </a:prstGeom>
              <a:blipFill>
                <a:blip r:embed="rId15"/>
                <a:stretch>
                  <a:fillRect t="-446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0AB28FFE-A743-4B47-AFF3-0FD8947551A4}"/>
              </a:ext>
            </a:extLst>
          </p:cNvPr>
          <p:cNvCxnSpPr/>
          <p:nvPr/>
        </p:nvCxnSpPr>
        <p:spPr>
          <a:xfrm>
            <a:off x="6001870" y="2249621"/>
            <a:ext cx="793377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B4D3582-2320-4747-95C5-8853AD652AEA}"/>
              </a:ext>
            </a:extLst>
          </p:cNvPr>
          <p:cNvCxnSpPr>
            <a:stCxn id="50" idx="0"/>
            <a:endCxn id="48" idx="2"/>
          </p:cNvCxnSpPr>
          <p:nvPr/>
        </p:nvCxnSpPr>
        <p:spPr>
          <a:xfrm flipV="1">
            <a:off x="4012058" y="1957993"/>
            <a:ext cx="0" cy="533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90DBE54-767B-4783-95FF-5B3186F50E8A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4486254" y="1730352"/>
            <a:ext cx="192802" cy="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4290A266-6489-4E9A-B2A1-425BF709AFD7}"/>
              </a:ext>
            </a:extLst>
          </p:cNvPr>
          <p:cNvCxnSpPr>
            <a:stCxn id="49" idx="2"/>
            <a:endCxn id="51" idx="0"/>
          </p:cNvCxnSpPr>
          <p:nvPr/>
        </p:nvCxnSpPr>
        <p:spPr>
          <a:xfrm>
            <a:off x="5153253" y="1958788"/>
            <a:ext cx="0" cy="533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394C8F38-3A37-465A-971D-7E0D36393B1E}"/>
              </a:ext>
            </a:extLst>
          </p:cNvPr>
          <p:cNvCxnSpPr>
            <a:stCxn id="51" idx="1"/>
            <a:endCxn id="50" idx="3"/>
          </p:cNvCxnSpPr>
          <p:nvPr/>
        </p:nvCxnSpPr>
        <p:spPr>
          <a:xfrm flipH="1" flipV="1">
            <a:off x="4486254" y="2719172"/>
            <a:ext cx="192802" cy="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C0B51CCD-462A-46F2-A7D0-8A058F6E2343}"/>
              </a:ext>
            </a:extLst>
          </p:cNvPr>
          <p:cNvSpPr txBox="1"/>
          <p:nvPr/>
        </p:nvSpPr>
        <p:spPr>
          <a:xfrm>
            <a:off x="4191476" y="2064736"/>
            <a:ext cx="90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err="1"/>
              <a:t>AllReduce</a:t>
            </a:r>
            <a:endParaRPr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D787D969-9034-4DD7-98BD-1BEA7ABC8BB2}"/>
                  </a:ext>
                </a:extLst>
              </p:cNvPr>
              <p:cNvSpPr txBox="1"/>
              <p:nvPr/>
            </p:nvSpPr>
            <p:spPr>
              <a:xfrm>
                <a:off x="6649726" y="2991963"/>
                <a:ext cx="2433586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zh-CN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D787D969-9034-4DD7-98BD-1BEA7ABC8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726" y="2991963"/>
                <a:ext cx="2433586" cy="4019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24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Evaluation - Performance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7BF2AD-7387-4BE7-BD60-766E57DDD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E7EE37-19A1-4189-989E-2004D2A3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6033" y="620159"/>
            <a:ext cx="6572949" cy="327121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0CC72C9-D7FF-48CB-8C1F-EF181AC4CD0D}"/>
              </a:ext>
            </a:extLst>
          </p:cNvPr>
          <p:cNvGrpSpPr/>
          <p:nvPr/>
        </p:nvGrpSpPr>
        <p:grpSpPr>
          <a:xfrm>
            <a:off x="446035" y="2255765"/>
            <a:ext cx="1573954" cy="1134496"/>
            <a:chOff x="599569" y="1208199"/>
            <a:chExt cx="1573954" cy="1134496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AF8B78A-F6B1-4ED2-9026-96CD15BDFEEA}"/>
                </a:ext>
              </a:extLst>
            </p:cNvPr>
            <p:cNvSpPr txBox="1"/>
            <p:nvPr/>
          </p:nvSpPr>
          <p:spPr>
            <a:xfrm>
              <a:off x="980146" y="1208199"/>
              <a:ext cx="81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/>
                <a:t>Vision</a:t>
              </a:r>
              <a:endParaRPr lang="zh-CN" altLang="en-US"/>
            </a:p>
          </p:txBody>
        </p:sp>
        <p:pic>
          <p:nvPicPr>
            <p:cNvPr id="25" name="Picture 2" descr="https://media.wired.com/photos/5932903baef9a462de983b2b/2:1/w_2500,c_limit/cnn_embed_full_1k.jpg">
              <a:extLst>
                <a:ext uri="{FF2B5EF4-FFF2-40B4-BE49-F238E27FC236}">
                  <a16:creationId xmlns:a16="http://schemas.microsoft.com/office/drawing/2014/main" id="{DCF1E942-6708-418D-A23D-65A65AB30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69" y="1555718"/>
              <a:ext cx="1573954" cy="78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B55C508-F147-4147-A0C8-C02FD4BEE592}"/>
              </a:ext>
            </a:extLst>
          </p:cNvPr>
          <p:cNvSpPr txBox="1"/>
          <p:nvPr/>
        </p:nvSpPr>
        <p:spPr>
          <a:xfrm>
            <a:off x="2506033" y="4042790"/>
            <a:ext cx="4325604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/>
              <a:t>SimiGrad achieves SOTA performance while: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With 3x larger batch size on CIFAR10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With 2x larger batch size on ImageNet</a:t>
            </a:r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6CA117E-6730-44FB-A908-F1D90510350F}"/>
              </a:ext>
            </a:extLst>
          </p:cNvPr>
          <p:cNvSpPr txBox="1"/>
          <p:nvPr/>
        </p:nvSpPr>
        <p:spPr>
          <a:xfrm>
            <a:off x="324994" y="973785"/>
            <a:ext cx="18160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SimiGrad is implemented on DeepSpeed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52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5B26777-AC82-41EB-B113-E078EA3D9956}"/>
              </a:ext>
            </a:extLst>
          </p:cNvPr>
          <p:cNvGrpSpPr/>
          <p:nvPr/>
        </p:nvGrpSpPr>
        <p:grpSpPr>
          <a:xfrm>
            <a:off x="324994" y="2198582"/>
            <a:ext cx="1816036" cy="1191679"/>
            <a:chOff x="6673541" y="3255617"/>
            <a:chExt cx="1816036" cy="1191679"/>
          </a:xfrm>
        </p:grpSpPr>
        <p:pic>
          <p:nvPicPr>
            <p:cNvPr id="11" name="Picture 8" descr="“text”的图片搜索结果">
              <a:extLst>
                <a:ext uri="{FF2B5EF4-FFF2-40B4-BE49-F238E27FC236}">
                  <a16:creationId xmlns:a16="http://schemas.microsoft.com/office/drawing/2014/main" id="{9934946A-CBA2-4DAF-9BA7-586BE9DA4E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7" t="19880" r="47082" b="44860"/>
            <a:stretch/>
          </p:blipFill>
          <p:spPr bwMode="auto">
            <a:xfrm>
              <a:off x="6845338" y="3617271"/>
              <a:ext cx="1472443" cy="83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4F34847-4804-40EB-8EE1-C0B545AFCD64}"/>
                </a:ext>
              </a:extLst>
            </p:cNvPr>
            <p:cNvSpPr txBox="1"/>
            <p:nvPr/>
          </p:nvSpPr>
          <p:spPr>
            <a:xfrm>
              <a:off x="6673541" y="3255617"/>
              <a:ext cx="1816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/>
                <a:t>Natural Language</a:t>
              </a:r>
              <a:endParaRPr lang="zh-CN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Evaluation - Performance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7BF2AD-7387-4BE7-BD60-766E57DDD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6CA117E-6730-44FB-A908-F1D90510350F}"/>
              </a:ext>
            </a:extLst>
          </p:cNvPr>
          <p:cNvSpPr txBox="1"/>
          <p:nvPr/>
        </p:nvSpPr>
        <p:spPr>
          <a:xfrm>
            <a:off x="324994" y="973785"/>
            <a:ext cx="18160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SimiGrad is implemented on DeepSpeed</a:t>
            </a:r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C459408-4C2A-4AC6-A2DC-96BA55F0B6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254" y="628308"/>
            <a:ext cx="6819746" cy="304273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7D99844-920A-4119-84D3-04BCFDCEDC5E}"/>
              </a:ext>
            </a:extLst>
          </p:cNvPr>
          <p:cNvSpPr txBox="1"/>
          <p:nvPr/>
        </p:nvSpPr>
        <p:spPr>
          <a:xfrm>
            <a:off x="1625251" y="3972513"/>
            <a:ext cx="611353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/>
              <a:t>SimiGrad achieves SOTA performance while: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/>
              <a:t>With 1.3x larger batch size on BERT-Large (a new record)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36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Evaluation - Pareto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7BF2AD-7387-4BE7-BD60-766E57DDD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F26BF7C-DE98-447A-B5A1-F7C280E873DE}"/>
              </a:ext>
            </a:extLst>
          </p:cNvPr>
          <p:cNvSpPr txBox="1"/>
          <p:nvPr/>
        </p:nvSpPr>
        <p:spPr>
          <a:xfrm>
            <a:off x="875491" y="3360826"/>
            <a:ext cx="1631314" cy="3727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934719" algn="l"/>
              </a:tabLst>
            </a:pPr>
            <a:r>
              <a:rPr sz="950" spc="25">
                <a:latin typeface="Lucida Sans Unicode"/>
                <a:cs typeface="Lucida Sans Unicode"/>
              </a:rPr>
              <a:t>1k</a:t>
            </a:r>
            <a:r>
              <a:rPr sz="950">
                <a:latin typeface="Lucida Sans Unicode"/>
                <a:cs typeface="Lucida Sans Unicode"/>
              </a:rPr>
              <a:t> </a:t>
            </a:r>
            <a:r>
              <a:rPr sz="950" spc="25">
                <a:latin typeface="Lucida Sans Unicode"/>
                <a:cs typeface="Lucida Sans Unicode"/>
              </a:rPr>
              <a:t>4k </a:t>
            </a:r>
            <a:r>
              <a:rPr sz="950" spc="190">
                <a:latin typeface="Lucida Sans Unicode"/>
                <a:cs typeface="Lucida Sans Unicode"/>
              </a:rPr>
              <a:t> </a:t>
            </a:r>
            <a:r>
              <a:rPr sz="950" spc="25">
                <a:latin typeface="Lucida Sans Unicode"/>
                <a:cs typeface="Lucida Sans Unicode"/>
              </a:rPr>
              <a:t>8k	</a:t>
            </a:r>
            <a:r>
              <a:rPr sz="950" spc="30">
                <a:latin typeface="Lucida Sans Unicode"/>
                <a:cs typeface="Lucida Sans Unicode"/>
              </a:rPr>
              <a:t>16k</a:t>
            </a:r>
            <a:endParaRPr sz="950">
              <a:latin typeface="Lucida Sans Unicode"/>
              <a:cs typeface="Lucida Sans Unicode"/>
            </a:endParaRPr>
          </a:p>
          <a:p>
            <a:pPr marL="382270">
              <a:lnSpc>
                <a:spcPct val="100000"/>
              </a:lnSpc>
              <a:spcBef>
                <a:spcPts val="229"/>
              </a:spcBef>
            </a:pPr>
            <a:r>
              <a:rPr sz="950" spc="60">
                <a:latin typeface="Lucida Sans Unicode"/>
                <a:cs typeface="Lucida Sans Unicode"/>
              </a:rPr>
              <a:t>Average </a:t>
            </a:r>
            <a:r>
              <a:rPr sz="950" spc="70">
                <a:latin typeface="Lucida Sans Unicode"/>
                <a:cs typeface="Lucida Sans Unicode"/>
              </a:rPr>
              <a:t>Batch</a:t>
            </a:r>
            <a:r>
              <a:rPr sz="950" spc="-60">
                <a:latin typeface="Lucida Sans Unicode"/>
                <a:cs typeface="Lucida Sans Unicode"/>
              </a:rPr>
              <a:t> </a:t>
            </a:r>
            <a:r>
              <a:rPr sz="950" spc="45">
                <a:latin typeface="Lucida Sans Unicode"/>
                <a:cs typeface="Lucida Sans Unicode"/>
              </a:rPr>
              <a:t>Size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E34D2E9-52B2-49DE-B40A-7B1D160E8F03}"/>
              </a:ext>
            </a:extLst>
          </p:cNvPr>
          <p:cNvSpPr txBox="1"/>
          <p:nvPr/>
        </p:nvSpPr>
        <p:spPr>
          <a:xfrm>
            <a:off x="2824472" y="3387088"/>
            <a:ext cx="2609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32k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A56DF64-4B49-49FB-B556-F85D90F04A80}"/>
              </a:ext>
            </a:extLst>
          </p:cNvPr>
          <p:cNvSpPr txBox="1"/>
          <p:nvPr/>
        </p:nvSpPr>
        <p:spPr>
          <a:xfrm>
            <a:off x="526268" y="3010871"/>
            <a:ext cx="18732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5">
                <a:latin typeface="Lucida Sans Unicode"/>
                <a:cs typeface="Lucida Sans Unicode"/>
              </a:rPr>
              <a:t>50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7FBF1E0C-83C0-4760-A550-AE6AF7C4EF53}"/>
              </a:ext>
            </a:extLst>
          </p:cNvPr>
          <p:cNvSpPr txBox="1"/>
          <p:nvPr/>
        </p:nvSpPr>
        <p:spPr>
          <a:xfrm>
            <a:off x="526268" y="2617782"/>
            <a:ext cx="18732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5">
                <a:latin typeface="Lucida Sans Unicode"/>
                <a:cs typeface="Lucida Sans Unicode"/>
              </a:rPr>
              <a:t>60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968FB4F1-ECC7-43BE-A659-E27CAC830EED}"/>
              </a:ext>
            </a:extLst>
          </p:cNvPr>
          <p:cNvSpPr txBox="1"/>
          <p:nvPr/>
        </p:nvSpPr>
        <p:spPr>
          <a:xfrm>
            <a:off x="526268" y="2224693"/>
            <a:ext cx="18732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5">
                <a:latin typeface="Lucida Sans Unicode"/>
                <a:cs typeface="Lucida Sans Unicode"/>
              </a:rPr>
              <a:t>70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A3AF9B9-4309-49B2-81D0-9CA0CD8038C1}"/>
              </a:ext>
            </a:extLst>
          </p:cNvPr>
          <p:cNvSpPr txBox="1"/>
          <p:nvPr/>
        </p:nvSpPr>
        <p:spPr>
          <a:xfrm>
            <a:off x="526268" y="1831604"/>
            <a:ext cx="18732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5">
                <a:latin typeface="Lucida Sans Unicode"/>
                <a:cs typeface="Lucida Sans Unicode"/>
              </a:rPr>
              <a:t>80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8FD796DE-9CEA-4579-8587-E97695D36301}"/>
              </a:ext>
            </a:extLst>
          </p:cNvPr>
          <p:cNvSpPr txBox="1"/>
          <p:nvPr/>
        </p:nvSpPr>
        <p:spPr>
          <a:xfrm>
            <a:off x="526268" y="1438515"/>
            <a:ext cx="18732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5">
                <a:latin typeface="Lucida Sans Unicode"/>
                <a:cs typeface="Lucida Sans Unicode"/>
              </a:rPr>
              <a:t>90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E0B3C083-B2A2-4D75-8933-FAB87483BC4F}"/>
              </a:ext>
            </a:extLst>
          </p:cNvPr>
          <p:cNvSpPr txBox="1"/>
          <p:nvPr/>
        </p:nvSpPr>
        <p:spPr>
          <a:xfrm>
            <a:off x="352557" y="1967244"/>
            <a:ext cx="148590" cy="604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sz="950" spc="40">
                <a:latin typeface="Lucida Sans Unicode"/>
                <a:cs typeface="Lucida Sans Unicode"/>
              </a:rPr>
              <a:t>Test</a:t>
            </a:r>
            <a:r>
              <a:rPr sz="950" spc="-45">
                <a:latin typeface="Lucida Sans Unicode"/>
                <a:cs typeface="Lucida Sans Unicode"/>
              </a:rPr>
              <a:t> </a:t>
            </a:r>
            <a:r>
              <a:rPr sz="950" spc="40">
                <a:latin typeface="Lucida Sans Unicode"/>
                <a:cs typeface="Lucida Sans Unicode"/>
              </a:rPr>
              <a:t>Acc.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19E93D99-E061-4905-A442-CBD04A3572BF}"/>
              </a:ext>
            </a:extLst>
          </p:cNvPr>
          <p:cNvSpPr txBox="1">
            <a:spLocks noGrp="1"/>
          </p:cNvSpPr>
          <p:nvPr/>
        </p:nvSpPr>
        <p:spPr>
          <a:xfrm>
            <a:off x="903696" y="1032905"/>
            <a:ext cx="195643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15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95"/>
              <a:t>(a) </a:t>
            </a:r>
            <a:r>
              <a:rPr spc="60"/>
              <a:t>ResNet18 </a:t>
            </a:r>
            <a:r>
              <a:rPr spc="35"/>
              <a:t>on</a:t>
            </a:r>
            <a:r>
              <a:rPr spc="-150"/>
              <a:t> </a:t>
            </a:r>
            <a:r>
              <a:rPr spc="45"/>
              <a:t>CIFAR10</a:t>
            </a: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6B6069A3-C6F7-4218-99B3-6E4FAC9241AC}"/>
              </a:ext>
            </a:extLst>
          </p:cNvPr>
          <p:cNvSpPr/>
          <p:nvPr/>
        </p:nvSpPr>
        <p:spPr>
          <a:xfrm>
            <a:off x="1388876" y="1288492"/>
            <a:ext cx="1502410" cy="970280"/>
          </a:xfrm>
          <a:custGeom>
            <a:avLst/>
            <a:gdLst/>
            <a:ahLst/>
            <a:cxnLst/>
            <a:rect l="l" t="t" r="r" b="b"/>
            <a:pathLst>
              <a:path w="1502410" h="970280">
                <a:moveTo>
                  <a:pt x="25400" y="969764"/>
                </a:moveTo>
                <a:lnTo>
                  <a:pt x="1476970" y="969764"/>
                </a:lnTo>
                <a:lnTo>
                  <a:pt x="1488082" y="968176"/>
                </a:lnTo>
                <a:lnTo>
                  <a:pt x="1496020" y="963414"/>
                </a:lnTo>
                <a:lnTo>
                  <a:pt x="1500782" y="955476"/>
                </a:lnTo>
                <a:lnTo>
                  <a:pt x="1502370" y="944364"/>
                </a:lnTo>
                <a:lnTo>
                  <a:pt x="1502370" y="25400"/>
                </a:lnTo>
                <a:lnTo>
                  <a:pt x="1500782" y="14287"/>
                </a:lnTo>
                <a:lnTo>
                  <a:pt x="1496020" y="6350"/>
                </a:lnTo>
                <a:lnTo>
                  <a:pt x="1488082" y="1587"/>
                </a:lnTo>
                <a:lnTo>
                  <a:pt x="1476970" y="0"/>
                </a:lnTo>
                <a:lnTo>
                  <a:pt x="25400" y="0"/>
                </a:lnTo>
                <a:lnTo>
                  <a:pt x="14287" y="1587"/>
                </a:lnTo>
                <a:lnTo>
                  <a:pt x="6350" y="6350"/>
                </a:lnTo>
                <a:lnTo>
                  <a:pt x="1587" y="14287"/>
                </a:lnTo>
                <a:lnTo>
                  <a:pt x="0" y="25400"/>
                </a:lnTo>
                <a:lnTo>
                  <a:pt x="0" y="944364"/>
                </a:lnTo>
                <a:lnTo>
                  <a:pt x="1587" y="955476"/>
                </a:lnTo>
                <a:lnTo>
                  <a:pt x="6350" y="963414"/>
                </a:lnTo>
                <a:lnTo>
                  <a:pt x="14287" y="968176"/>
                </a:lnTo>
                <a:lnTo>
                  <a:pt x="25400" y="969764"/>
                </a:lnTo>
                <a:close/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29" name="object 12">
            <a:extLst>
              <a:ext uri="{FF2B5EF4-FFF2-40B4-BE49-F238E27FC236}">
                <a16:creationId xmlns:a16="http://schemas.microsoft.com/office/drawing/2014/main" id="{F950A229-1D48-46EF-80FE-BC78EB89B133}"/>
              </a:ext>
            </a:extLst>
          </p:cNvPr>
          <p:cNvGrpSpPr/>
          <p:nvPr/>
        </p:nvGrpSpPr>
        <p:grpSpPr>
          <a:xfrm>
            <a:off x="744946" y="1224992"/>
            <a:ext cx="2210097" cy="2112645"/>
            <a:chOff x="379610" y="192087"/>
            <a:chExt cx="2210097" cy="2112645"/>
          </a:xfrm>
        </p:grpSpPr>
        <p:sp>
          <p:nvSpPr>
            <p:cNvPr id="125" name="object 13">
              <a:extLst>
                <a:ext uri="{FF2B5EF4-FFF2-40B4-BE49-F238E27FC236}">
                  <a16:creationId xmlns:a16="http://schemas.microsoft.com/office/drawing/2014/main" id="{2D97E9C5-3137-446A-A889-4CBB31124ECB}"/>
                </a:ext>
              </a:extLst>
            </p:cNvPr>
            <p:cNvSpPr/>
            <p:nvPr/>
          </p:nvSpPr>
          <p:spPr>
            <a:xfrm>
              <a:off x="552194" y="319939"/>
              <a:ext cx="1028700" cy="1802130"/>
            </a:xfrm>
            <a:custGeom>
              <a:avLst/>
              <a:gdLst/>
              <a:ahLst/>
              <a:cxnLst/>
              <a:rect l="l" t="t" r="r" b="b"/>
              <a:pathLst>
                <a:path w="1028700" h="1802130">
                  <a:moveTo>
                    <a:pt x="0" y="0"/>
                  </a:moveTo>
                  <a:lnTo>
                    <a:pt x="16320" y="3930"/>
                  </a:lnTo>
                  <a:lnTo>
                    <a:pt x="48960" y="31447"/>
                  </a:lnTo>
                  <a:lnTo>
                    <a:pt x="114240" y="152911"/>
                  </a:lnTo>
                  <a:lnTo>
                    <a:pt x="244800" y="373041"/>
                  </a:lnTo>
                  <a:lnTo>
                    <a:pt x="505921" y="1111655"/>
                  </a:lnTo>
                  <a:lnTo>
                    <a:pt x="1028162" y="1801527"/>
                  </a:lnTo>
                </a:path>
              </a:pathLst>
            </a:custGeom>
            <a:ln w="19050">
              <a:solidFill>
                <a:srgbClr val="1F77B3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6" name="object 14">
              <a:extLst>
                <a:ext uri="{FF2B5EF4-FFF2-40B4-BE49-F238E27FC236}">
                  <a16:creationId xmlns:a16="http://schemas.microsoft.com/office/drawing/2014/main" id="{0C18A8DA-C650-4F1F-813A-0E2828FA79DB}"/>
                </a:ext>
              </a:extLst>
            </p:cNvPr>
            <p:cNvSpPr/>
            <p:nvPr/>
          </p:nvSpPr>
          <p:spPr>
            <a:xfrm>
              <a:off x="507744" y="275489"/>
              <a:ext cx="137860" cy="120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7" name="object 15">
              <a:extLst>
                <a:ext uri="{FF2B5EF4-FFF2-40B4-BE49-F238E27FC236}">
                  <a16:creationId xmlns:a16="http://schemas.microsoft.com/office/drawing/2014/main" id="{B7536296-8330-4A67-9035-F6957A6CE6D3}"/>
                </a:ext>
              </a:extLst>
            </p:cNvPr>
            <p:cNvSpPr/>
            <p:nvPr/>
          </p:nvSpPr>
          <p:spPr>
            <a:xfrm>
              <a:off x="621984" y="428401"/>
              <a:ext cx="88900" cy="88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8" name="object 16">
              <a:extLst>
                <a:ext uri="{FF2B5EF4-FFF2-40B4-BE49-F238E27FC236}">
                  <a16:creationId xmlns:a16="http://schemas.microsoft.com/office/drawing/2014/main" id="{BD92831B-F374-4938-9E6A-2F8B02CAE8ED}"/>
                </a:ext>
              </a:extLst>
            </p:cNvPr>
            <p:cNvSpPr/>
            <p:nvPr/>
          </p:nvSpPr>
          <p:spPr>
            <a:xfrm>
              <a:off x="752544" y="648531"/>
              <a:ext cx="88900" cy="88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9" name="object 17">
              <a:extLst>
                <a:ext uri="{FF2B5EF4-FFF2-40B4-BE49-F238E27FC236}">
                  <a16:creationId xmlns:a16="http://schemas.microsoft.com/office/drawing/2014/main" id="{DE624153-D7DB-415E-BBA1-77493BDB9FF7}"/>
                </a:ext>
              </a:extLst>
            </p:cNvPr>
            <p:cNvSpPr/>
            <p:nvPr/>
          </p:nvSpPr>
          <p:spPr>
            <a:xfrm>
              <a:off x="1013665" y="1387145"/>
              <a:ext cx="88900" cy="88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0" name="object 18">
              <a:extLst>
                <a:ext uri="{FF2B5EF4-FFF2-40B4-BE49-F238E27FC236}">
                  <a16:creationId xmlns:a16="http://schemas.microsoft.com/office/drawing/2014/main" id="{925A5F85-A055-431E-8CE2-BC2C7DE4C56B}"/>
                </a:ext>
              </a:extLst>
            </p:cNvPr>
            <p:cNvSpPr/>
            <p:nvPr/>
          </p:nvSpPr>
          <p:spPr>
            <a:xfrm>
              <a:off x="1535907" y="2077016"/>
              <a:ext cx="88900" cy="88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1" name="object 19">
              <a:extLst>
                <a:ext uri="{FF2B5EF4-FFF2-40B4-BE49-F238E27FC236}">
                  <a16:creationId xmlns:a16="http://schemas.microsoft.com/office/drawing/2014/main" id="{3DC1A41D-78D6-489B-97CA-0C10D93F0CA3}"/>
                </a:ext>
              </a:extLst>
            </p:cNvPr>
            <p:cNvSpPr/>
            <p:nvPr/>
          </p:nvSpPr>
          <p:spPr>
            <a:xfrm>
              <a:off x="552194" y="303430"/>
              <a:ext cx="1028700" cy="1905000"/>
            </a:xfrm>
            <a:custGeom>
              <a:avLst/>
              <a:gdLst/>
              <a:ahLst/>
              <a:cxnLst/>
              <a:rect l="l" t="t" r="r" b="b"/>
              <a:pathLst>
                <a:path w="1028700" h="1905000">
                  <a:moveTo>
                    <a:pt x="0" y="0"/>
                  </a:moveTo>
                  <a:lnTo>
                    <a:pt x="16320" y="2751"/>
                  </a:lnTo>
                  <a:lnTo>
                    <a:pt x="48960" y="16902"/>
                  </a:lnTo>
                  <a:lnTo>
                    <a:pt x="114240" y="141905"/>
                  </a:lnTo>
                  <a:lnTo>
                    <a:pt x="244800" y="332553"/>
                  </a:lnTo>
                  <a:lnTo>
                    <a:pt x="505921" y="765737"/>
                  </a:lnTo>
                  <a:lnTo>
                    <a:pt x="1028162" y="1904909"/>
                  </a:lnTo>
                </a:path>
              </a:pathLst>
            </a:custGeom>
            <a:ln w="19050">
              <a:solidFill>
                <a:srgbClr val="FF7F0E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2" name="object 20">
              <a:extLst>
                <a:ext uri="{FF2B5EF4-FFF2-40B4-BE49-F238E27FC236}">
                  <a16:creationId xmlns:a16="http://schemas.microsoft.com/office/drawing/2014/main" id="{DFAEF449-17E1-46A9-BB99-DE65931FC01B}"/>
                </a:ext>
              </a:extLst>
            </p:cNvPr>
            <p:cNvSpPr/>
            <p:nvPr/>
          </p:nvSpPr>
          <p:spPr>
            <a:xfrm>
              <a:off x="507744" y="258980"/>
              <a:ext cx="137860" cy="1058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3" name="object 21">
              <a:extLst>
                <a:ext uri="{FF2B5EF4-FFF2-40B4-BE49-F238E27FC236}">
                  <a16:creationId xmlns:a16="http://schemas.microsoft.com/office/drawing/2014/main" id="{47E95A8B-729A-47CF-ABE1-5030CA6383F3}"/>
                </a:ext>
              </a:extLst>
            </p:cNvPr>
            <p:cNvSpPr/>
            <p:nvPr/>
          </p:nvSpPr>
          <p:spPr>
            <a:xfrm>
              <a:off x="621984" y="400885"/>
              <a:ext cx="88900" cy="88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4" name="object 22">
              <a:extLst>
                <a:ext uri="{FF2B5EF4-FFF2-40B4-BE49-F238E27FC236}">
                  <a16:creationId xmlns:a16="http://schemas.microsoft.com/office/drawing/2014/main" id="{0C29D905-6976-4973-A223-E1CA82C80CE1}"/>
                </a:ext>
              </a:extLst>
            </p:cNvPr>
            <p:cNvSpPr/>
            <p:nvPr/>
          </p:nvSpPr>
          <p:spPr>
            <a:xfrm>
              <a:off x="752544" y="591533"/>
              <a:ext cx="88900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5" name="object 23">
              <a:extLst>
                <a:ext uri="{FF2B5EF4-FFF2-40B4-BE49-F238E27FC236}">
                  <a16:creationId xmlns:a16="http://schemas.microsoft.com/office/drawing/2014/main" id="{637BD8CF-2AA3-4F90-A7CE-ED777342283F}"/>
                </a:ext>
              </a:extLst>
            </p:cNvPr>
            <p:cNvSpPr/>
            <p:nvPr/>
          </p:nvSpPr>
          <p:spPr>
            <a:xfrm>
              <a:off x="1013665" y="1024717"/>
              <a:ext cx="88900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6" name="object 24">
              <a:extLst>
                <a:ext uri="{FF2B5EF4-FFF2-40B4-BE49-F238E27FC236}">
                  <a16:creationId xmlns:a16="http://schemas.microsoft.com/office/drawing/2014/main" id="{EF1950B9-547E-4460-A456-35DD47E20DC5}"/>
                </a:ext>
              </a:extLst>
            </p:cNvPr>
            <p:cNvSpPr/>
            <p:nvPr/>
          </p:nvSpPr>
          <p:spPr>
            <a:xfrm>
              <a:off x="1535907" y="2163889"/>
              <a:ext cx="88900" cy="889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7" name="object 25">
              <a:extLst>
                <a:ext uri="{FF2B5EF4-FFF2-40B4-BE49-F238E27FC236}">
                  <a16:creationId xmlns:a16="http://schemas.microsoft.com/office/drawing/2014/main" id="{7E12D484-D308-47BC-AFB2-41F1BC8481E7}"/>
                </a:ext>
              </a:extLst>
            </p:cNvPr>
            <p:cNvSpPr/>
            <p:nvPr/>
          </p:nvSpPr>
          <p:spPr>
            <a:xfrm>
              <a:off x="544163" y="306967"/>
              <a:ext cx="1036319" cy="1253490"/>
            </a:xfrm>
            <a:custGeom>
              <a:avLst/>
              <a:gdLst/>
              <a:ahLst/>
              <a:cxnLst/>
              <a:rect l="l" t="t" r="r" b="b"/>
              <a:pathLst>
                <a:path w="1036319" h="1253490">
                  <a:moveTo>
                    <a:pt x="0" y="5896"/>
                  </a:moveTo>
                  <a:lnTo>
                    <a:pt x="8030" y="6289"/>
                  </a:lnTo>
                  <a:lnTo>
                    <a:pt x="24350" y="0"/>
                  </a:lnTo>
                  <a:lnTo>
                    <a:pt x="56990" y="36164"/>
                  </a:lnTo>
                  <a:lnTo>
                    <a:pt x="122270" y="163918"/>
                  </a:lnTo>
                  <a:lnTo>
                    <a:pt x="252831" y="366358"/>
                  </a:lnTo>
                  <a:lnTo>
                    <a:pt x="513951" y="975647"/>
                  </a:lnTo>
                  <a:lnTo>
                    <a:pt x="1036193" y="1253167"/>
                  </a:lnTo>
                </a:path>
              </a:pathLst>
            </a:custGeom>
            <a:ln w="19050">
              <a:solidFill>
                <a:srgbClr val="2BA02B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8" name="object 26">
              <a:extLst>
                <a:ext uri="{FF2B5EF4-FFF2-40B4-BE49-F238E27FC236}">
                  <a16:creationId xmlns:a16="http://schemas.microsoft.com/office/drawing/2014/main" id="{BB3C1175-5F96-481F-A02E-6286E671E1EF}"/>
                </a:ext>
              </a:extLst>
            </p:cNvPr>
            <p:cNvSpPr/>
            <p:nvPr/>
          </p:nvSpPr>
          <p:spPr>
            <a:xfrm>
              <a:off x="499713" y="262517"/>
              <a:ext cx="145890" cy="1250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9" name="object 27">
              <a:extLst>
                <a:ext uri="{FF2B5EF4-FFF2-40B4-BE49-F238E27FC236}">
                  <a16:creationId xmlns:a16="http://schemas.microsoft.com/office/drawing/2014/main" id="{CB8A6EAB-E145-4E2A-9635-83E3B0409907}"/>
                </a:ext>
              </a:extLst>
            </p:cNvPr>
            <p:cNvSpPr/>
            <p:nvPr/>
          </p:nvSpPr>
          <p:spPr>
            <a:xfrm>
              <a:off x="621984" y="426435"/>
              <a:ext cx="88900" cy="889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0" name="object 28">
              <a:extLst>
                <a:ext uri="{FF2B5EF4-FFF2-40B4-BE49-F238E27FC236}">
                  <a16:creationId xmlns:a16="http://schemas.microsoft.com/office/drawing/2014/main" id="{A33E9CDC-13B5-4510-B469-65BB8BE611FD}"/>
                </a:ext>
              </a:extLst>
            </p:cNvPr>
            <p:cNvSpPr/>
            <p:nvPr/>
          </p:nvSpPr>
          <p:spPr>
            <a:xfrm>
              <a:off x="752544" y="628876"/>
              <a:ext cx="88900" cy="889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1" name="object 29">
              <a:extLst>
                <a:ext uri="{FF2B5EF4-FFF2-40B4-BE49-F238E27FC236}">
                  <a16:creationId xmlns:a16="http://schemas.microsoft.com/office/drawing/2014/main" id="{1F769E0C-B4F0-4A7F-A98E-DB1B8E33AFBF}"/>
                </a:ext>
              </a:extLst>
            </p:cNvPr>
            <p:cNvSpPr/>
            <p:nvPr/>
          </p:nvSpPr>
          <p:spPr>
            <a:xfrm>
              <a:off x="1013665" y="1238164"/>
              <a:ext cx="88900" cy="889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2" name="object 30">
              <a:extLst>
                <a:ext uri="{FF2B5EF4-FFF2-40B4-BE49-F238E27FC236}">
                  <a16:creationId xmlns:a16="http://schemas.microsoft.com/office/drawing/2014/main" id="{EE096538-027A-452D-BC34-52331AA4E69F}"/>
                </a:ext>
              </a:extLst>
            </p:cNvPr>
            <p:cNvSpPr/>
            <p:nvPr/>
          </p:nvSpPr>
          <p:spPr>
            <a:xfrm>
              <a:off x="1535907" y="1515685"/>
              <a:ext cx="88900" cy="889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3" name="object 31">
              <a:extLst>
                <a:ext uri="{FF2B5EF4-FFF2-40B4-BE49-F238E27FC236}">
                  <a16:creationId xmlns:a16="http://schemas.microsoft.com/office/drawing/2014/main" id="{A3EE68B6-6132-46D2-B8A2-32B38441982E}"/>
                </a:ext>
              </a:extLst>
            </p:cNvPr>
            <p:cNvSpPr/>
            <p:nvPr/>
          </p:nvSpPr>
          <p:spPr>
            <a:xfrm>
              <a:off x="544163" y="297926"/>
              <a:ext cx="1036319" cy="984885"/>
            </a:xfrm>
            <a:custGeom>
              <a:avLst/>
              <a:gdLst/>
              <a:ahLst/>
              <a:cxnLst/>
              <a:rect l="l" t="t" r="r" b="b"/>
              <a:pathLst>
                <a:path w="1036319" h="984885">
                  <a:moveTo>
                    <a:pt x="0" y="0"/>
                  </a:moveTo>
                  <a:lnTo>
                    <a:pt x="8030" y="0"/>
                  </a:lnTo>
                  <a:lnTo>
                    <a:pt x="24350" y="14544"/>
                  </a:lnTo>
                  <a:lnTo>
                    <a:pt x="56990" y="14151"/>
                  </a:lnTo>
                  <a:lnTo>
                    <a:pt x="122270" y="132471"/>
                  </a:lnTo>
                  <a:lnTo>
                    <a:pt x="252831" y="263369"/>
                  </a:lnTo>
                  <a:lnTo>
                    <a:pt x="513951" y="529884"/>
                  </a:lnTo>
                  <a:lnTo>
                    <a:pt x="1036193" y="984688"/>
                  </a:lnTo>
                </a:path>
              </a:pathLst>
            </a:custGeom>
            <a:ln w="19049">
              <a:solidFill>
                <a:srgbClr val="D62728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4" name="object 32">
              <a:extLst>
                <a:ext uri="{FF2B5EF4-FFF2-40B4-BE49-F238E27FC236}">
                  <a16:creationId xmlns:a16="http://schemas.microsoft.com/office/drawing/2014/main" id="{1196CC1A-3EAA-4FCF-9434-FE54F5C24E48}"/>
                </a:ext>
              </a:extLst>
            </p:cNvPr>
            <p:cNvSpPr/>
            <p:nvPr/>
          </p:nvSpPr>
          <p:spPr>
            <a:xfrm>
              <a:off x="499713" y="253476"/>
              <a:ext cx="145890" cy="1034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5" name="object 33">
              <a:extLst>
                <a:ext uri="{FF2B5EF4-FFF2-40B4-BE49-F238E27FC236}">
                  <a16:creationId xmlns:a16="http://schemas.microsoft.com/office/drawing/2014/main" id="{43BFD891-DE6D-4C26-95CB-6473EAD81B68}"/>
                </a:ext>
              </a:extLst>
            </p:cNvPr>
            <p:cNvSpPr/>
            <p:nvPr/>
          </p:nvSpPr>
          <p:spPr>
            <a:xfrm>
              <a:off x="621984" y="385947"/>
              <a:ext cx="88900" cy="889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6" name="object 34">
              <a:extLst>
                <a:ext uri="{FF2B5EF4-FFF2-40B4-BE49-F238E27FC236}">
                  <a16:creationId xmlns:a16="http://schemas.microsoft.com/office/drawing/2014/main" id="{3F4BA9A7-9480-45EF-BACC-5D0AC4D6229D}"/>
                </a:ext>
              </a:extLst>
            </p:cNvPr>
            <p:cNvSpPr/>
            <p:nvPr/>
          </p:nvSpPr>
          <p:spPr>
            <a:xfrm>
              <a:off x="752544" y="516846"/>
              <a:ext cx="88900" cy="889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7" name="object 35">
              <a:extLst>
                <a:ext uri="{FF2B5EF4-FFF2-40B4-BE49-F238E27FC236}">
                  <a16:creationId xmlns:a16="http://schemas.microsoft.com/office/drawing/2014/main" id="{1EAF87B3-D516-42B7-BE47-572D4CFE03B8}"/>
                </a:ext>
              </a:extLst>
            </p:cNvPr>
            <p:cNvSpPr/>
            <p:nvPr/>
          </p:nvSpPr>
          <p:spPr>
            <a:xfrm>
              <a:off x="1013665" y="783360"/>
              <a:ext cx="88900" cy="889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8" name="object 36">
              <a:extLst>
                <a:ext uri="{FF2B5EF4-FFF2-40B4-BE49-F238E27FC236}">
                  <a16:creationId xmlns:a16="http://schemas.microsoft.com/office/drawing/2014/main" id="{2CDDE4A7-7356-4F7A-89E4-9FE0A921A9AB}"/>
                </a:ext>
              </a:extLst>
            </p:cNvPr>
            <p:cNvSpPr/>
            <p:nvPr/>
          </p:nvSpPr>
          <p:spPr>
            <a:xfrm>
              <a:off x="1535907" y="1238164"/>
              <a:ext cx="88900" cy="889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9" name="object 37">
              <a:extLst>
                <a:ext uri="{FF2B5EF4-FFF2-40B4-BE49-F238E27FC236}">
                  <a16:creationId xmlns:a16="http://schemas.microsoft.com/office/drawing/2014/main" id="{79373EFF-2EBB-466F-B4F6-E7359656815B}"/>
                </a:ext>
              </a:extLst>
            </p:cNvPr>
            <p:cNvSpPr/>
            <p:nvPr/>
          </p:nvSpPr>
          <p:spPr>
            <a:xfrm>
              <a:off x="545007" y="288099"/>
              <a:ext cx="2044700" cy="1440180"/>
            </a:xfrm>
            <a:custGeom>
              <a:avLst/>
              <a:gdLst/>
              <a:ahLst/>
              <a:cxnLst/>
              <a:rect l="l" t="t" r="r" b="b"/>
              <a:pathLst>
                <a:path w="2044700" h="1440180">
                  <a:moveTo>
                    <a:pt x="0" y="0"/>
                  </a:moveTo>
                  <a:lnTo>
                    <a:pt x="19148" y="12578"/>
                  </a:lnTo>
                  <a:lnTo>
                    <a:pt x="121128" y="57390"/>
                  </a:lnTo>
                  <a:lnTo>
                    <a:pt x="121209" y="61321"/>
                  </a:lnTo>
                  <a:lnTo>
                    <a:pt x="122496" y="62108"/>
                  </a:lnTo>
                  <a:lnTo>
                    <a:pt x="186340" y="101810"/>
                  </a:lnTo>
                  <a:lnTo>
                    <a:pt x="202158" y="115568"/>
                  </a:lnTo>
                  <a:lnTo>
                    <a:pt x="553424" y="357317"/>
                  </a:lnTo>
                  <a:lnTo>
                    <a:pt x="554943" y="386799"/>
                  </a:lnTo>
                  <a:lnTo>
                    <a:pt x="1067653" y="905677"/>
                  </a:lnTo>
                  <a:lnTo>
                    <a:pt x="2044403" y="1440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0" name="object 38">
              <a:extLst>
                <a:ext uri="{FF2B5EF4-FFF2-40B4-BE49-F238E27FC236}">
                  <a16:creationId xmlns:a16="http://schemas.microsoft.com/office/drawing/2014/main" id="{0B2AFA7E-CE4C-4DE8-95BD-D110F9F56B00}"/>
                </a:ext>
              </a:extLst>
            </p:cNvPr>
            <p:cNvSpPr/>
            <p:nvPr/>
          </p:nvSpPr>
          <p:spPr>
            <a:xfrm>
              <a:off x="500557" y="243649"/>
              <a:ext cx="291058" cy="2044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1" name="object 39">
              <a:extLst>
                <a:ext uri="{FF2B5EF4-FFF2-40B4-BE49-F238E27FC236}">
                  <a16:creationId xmlns:a16="http://schemas.microsoft.com/office/drawing/2014/main" id="{6F514DDD-D07E-4CC0-B682-83B6D251A06C}"/>
                </a:ext>
              </a:extLst>
            </p:cNvPr>
            <p:cNvSpPr/>
            <p:nvPr/>
          </p:nvSpPr>
          <p:spPr>
            <a:xfrm>
              <a:off x="1053982" y="600967"/>
              <a:ext cx="90419" cy="1183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2" name="object 40">
              <a:extLst>
                <a:ext uri="{FF2B5EF4-FFF2-40B4-BE49-F238E27FC236}">
                  <a16:creationId xmlns:a16="http://schemas.microsoft.com/office/drawing/2014/main" id="{175ADA2B-3540-4B0A-930D-AD6231C62E20}"/>
                </a:ext>
              </a:extLst>
            </p:cNvPr>
            <p:cNvSpPr/>
            <p:nvPr/>
          </p:nvSpPr>
          <p:spPr>
            <a:xfrm>
              <a:off x="1568210" y="1149326"/>
              <a:ext cx="88900" cy="889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3" name="object 41">
              <a:extLst>
                <a:ext uri="{FF2B5EF4-FFF2-40B4-BE49-F238E27FC236}">
                  <a16:creationId xmlns:a16="http://schemas.microsoft.com/office/drawing/2014/main" id="{641C113A-0304-415D-B14C-CB508AA76F5C}"/>
                </a:ext>
              </a:extLst>
            </p:cNvPr>
            <p:cNvSpPr/>
            <p:nvPr/>
          </p:nvSpPr>
          <p:spPr>
            <a:xfrm>
              <a:off x="2589410" y="192087"/>
              <a:ext cx="0" cy="2112645"/>
            </a:xfrm>
            <a:custGeom>
              <a:avLst/>
              <a:gdLst/>
              <a:ahLst/>
              <a:cxnLst/>
              <a:rect l="l" t="t" r="r" b="b"/>
              <a:pathLst>
                <a:path h="2112645">
                  <a:moveTo>
                    <a:pt x="0" y="2112264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4" name="object 42">
              <a:extLst>
                <a:ext uri="{FF2B5EF4-FFF2-40B4-BE49-F238E27FC236}">
                  <a16:creationId xmlns:a16="http://schemas.microsoft.com/office/drawing/2014/main" id="{24C38B22-319E-459A-AAF6-19B77A6F8FCC}"/>
                </a:ext>
              </a:extLst>
            </p:cNvPr>
            <p:cNvSpPr/>
            <p:nvPr/>
          </p:nvSpPr>
          <p:spPr>
            <a:xfrm>
              <a:off x="379610" y="206525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5" name="object 43">
              <a:extLst>
                <a:ext uri="{FF2B5EF4-FFF2-40B4-BE49-F238E27FC236}">
                  <a16:creationId xmlns:a16="http://schemas.microsoft.com/office/drawing/2014/main" id="{28D86AD7-8FFB-4FCD-B6CF-D6BD198104FA}"/>
                </a:ext>
              </a:extLst>
            </p:cNvPr>
            <p:cNvSpPr/>
            <p:nvPr/>
          </p:nvSpPr>
          <p:spPr>
            <a:xfrm>
              <a:off x="379610" y="206525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6" name="object 44">
              <a:extLst>
                <a:ext uri="{FF2B5EF4-FFF2-40B4-BE49-F238E27FC236}">
                  <a16:creationId xmlns:a16="http://schemas.microsoft.com/office/drawing/2014/main" id="{F60FE83B-2A1F-4C43-8128-3117E43AEF34}"/>
                </a:ext>
              </a:extLst>
            </p:cNvPr>
            <p:cNvSpPr/>
            <p:nvPr/>
          </p:nvSpPr>
          <p:spPr>
            <a:xfrm>
              <a:off x="379610" y="167216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7" name="object 45">
              <a:extLst>
                <a:ext uri="{FF2B5EF4-FFF2-40B4-BE49-F238E27FC236}">
                  <a16:creationId xmlns:a16="http://schemas.microsoft.com/office/drawing/2014/main" id="{025B0040-0FAA-4A99-A1EB-1EA1DC4D3F5D}"/>
                </a:ext>
              </a:extLst>
            </p:cNvPr>
            <p:cNvSpPr/>
            <p:nvPr/>
          </p:nvSpPr>
          <p:spPr>
            <a:xfrm>
              <a:off x="379610" y="167216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8" name="object 46">
              <a:extLst>
                <a:ext uri="{FF2B5EF4-FFF2-40B4-BE49-F238E27FC236}">
                  <a16:creationId xmlns:a16="http://schemas.microsoft.com/office/drawing/2014/main" id="{40393F31-F6A6-468B-A24E-DEF7B15CE68B}"/>
                </a:ext>
              </a:extLst>
            </p:cNvPr>
            <p:cNvSpPr/>
            <p:nvPr/>
          </p:nvSpPr>
          <p:spPr>
            <a:xfrm>
              <a:off x="379610" y="127907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9" name="object 47">
              <a:extLst>
                <a:ext uri="{FF2B5EF4-FFF2-40B4-BE49-F238E27FC236}">
                  <a16:creationId xmlns:a16="http://schemas.microsoft.com/office/drawing/2014/main" id="{833DB57D-301E-4819-BCAA-0755F47219D9}"/>
                </a:ext>
              </a:extLst>
            </p:cNvPr>
            <p:cNvSpPr/>
            <p:nvPr/>
          </p:nvSpPr>
          <p:spPr>
            <a:xfrm>
              <a:off x="379610" y="127907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0" name="object 48">
              <a:extLst>
                <a:ext uri="{FF2B5EF4-FFF2-40B4-BE49-F238E27FC236}">
                  <a16:creationId xmlns:a16="http://schemas.microsoft.com/office/drawing/2014/main" id="{A6B1E5C1-6232-454F-9365-01FCB07711A9}"/>
                </a:ext>
              </a:extLst>
            </p:cNvPr>
            <p:cNvSpPr/>
            <p:nvPr/>
          </p:nvSpPr>
          <p:spPr>
            <a:xfrm>
              <a:off x="379610" y="88598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1" name="object 49">
              <a:extLst>
                <a:ext uri="{FF2B5EF4-FFF2-40B4-BE49-F238E27FC236}">
                  <a16:creationId xmlns:a16="http://schemas.microsoft.com/office/drawing/2014/main" id="{164EEFD9-A482-4D52-BBC3-E6DA2F8D2F83}"/>
                </a:ext>
              </a:extLst>
            </p:cNvPr>
            <p:cNvSpPr/>
            <p:nvPr/>
          </p:nvSpPr>
          <p:spPr>
            <a:xfrm>
              <a:off x="379610" y="88598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2" name="object 50">
              <a:extLst>
                <a:ext uri="{FF2B5EF4-FFF2-40B4-BE49-F238E27FC236}">
                  <a16:creationId xmlns:a16="http://schemas.microsoft.com/office/drawing/2014/main" id="{06B4E3F6-8691-4E13-AAB4-286C27DDAA67}"/>
                </a:ext>
              </a:extLst>
            </p:cNvPr>
            <p:cNvSpPr/>
            <p:nvPr/>
          </p:nvSpPr>
          <p:spPr>
            <a:xfrm>
              <a:off x="379610" y="49289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3" name="object 51">
              <a:extLst>
                <a:ext uri="{FF2B5EF4-FFF2-40B4-BE49-F238E27FC236}">
                  <a16:creationId xmlns:a16="http://schemas.microsoft.com/office/drawing/2014/main" id="{E623E19C-3670-45E7-BE18-BC3DB6B6D819}"/>
                </a:ext>
              </a:extLst>
            </p:cNvPr>
            <p:cNvSpPr/>
            <p:nvPr/>
          </p:nvSpPr>
          <p:spPr>
            <a:xfrm>
              <a:off x="379610" y="49289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4" name="object 52">
              <a:extLst>
                <a:ext uri="{FF2B5EF4-FFF2-40B4-BE49-F238E27FC236}">
                  <a16:creationId xmlns:a16="http://schemas.microsoft.com/office/drawing/2014/main" id="{207C1965-9CBA-4D35-B369-6C9C7169DA7B}"/>
                </a:ext>
              </a:extLst>
            </p:cNvPr>
            <p:cNvSpPr/>
            <p:nvPr/>
          </p:nvSpPr>
          <p:spPr>
            <a:xfrm>
              <a:off x="424060" y="192087"/>
              <a:ext cx="2165350" cy="2112645"/>
            </a:xfrm>
            <a:custGeom>
              <a:avLst/>
              <a:gdLst/>
              <a:ahLst/>
              <a:cxnLst/>
              <a:rect l="l" t="t" r="r" b="b"/>
              <a:pathLst>
                <a:path w="2165350" h="2112645">
                  <a:moveTo>
                    <a:pt x="0" y="2112264"/>
                  </a:moveTo>
                  <a:lnTo>
                    <a:pt x="0" y="0"/>
                  </a:lnTo>
                </a:path>
                <a:path w="2165350" h="2112645">
                  <a:moveTo>
                    <a:pt x="0" y="2112264"/>
                  </a:moveTo>
                  <a:lnTo>
                    <a:pt x="2165350" y="2112264"/>
                  </a:lnTo>
                </a:path>
                <a:path w="2165350" h="2112645">
                  <a:moveTo>
                    <a:pt x="0" y="0"/>
                  </a:moveTo>
                  <a:lnTo>
                    <a:pt x="21653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5" name="object 53">
              <a:extLst>
                <a:ext uri="{FF2B5EF4-FFF2-40B4-BE49-F238E27FC236}">
                  <a16:creationId xmlns:a16="http://schemas.microsoft.com/office/drawing/2014/main" id="{274CF813-A656-4A1D-80CC-5BB3A09BEFA5}"/>
                </a:ext>
              </a:extLst>
            </p:cNvPr>
            <p:cNvSpPr/>
            <p:nvPr/>
          </p:nvSpPr>
          <p:spPr>
            <a:xfrm>
              <a:off x="1023540" y="255587"/>
              <a:ext cx="1502410" cy="970280"/>
            </a:xfrm>
            <a:custGeom>
              <a:avLst/>
              <a:gdLst/>
              <a:ahLst/>
              <a:cxnLst/>
              <a:rect l="l" t="t" r="r" b="b"/>
              <a:pathLst>
                <a:path w="1502410" h="970280">
                  <a:moveTo>
                    <a:pt x="1476970" y="0"/>
                  </a:moveTo>
                  <a:lnTo>
                    <a:pt x="25400" y="0"/>
                  </a:lnTo>
                  <a:lnTo>
                    <a:pt x="14287" y="1587"/>
                  </a:lnTo>
                  <a:lnTo>
                    <a:pt x="6350" y="6350"/>
                  </a:lnTo>
                  <a:lnTo>
                    <a:pt x="1587" y="14287"/>
                  </a:lnTo>
                  <a:lnTo>
                    <a:pt x="0" y="25400"/>
                  </a:lnTo>
                  <a:lnTo>
                    <a:pt x="0" y="944364"/>
                  </a:lnTo>
                  <a:lnTo>
                    <a:pt x="1587" y="955476"/>
                  </a:lnTo>
                  <a:lnTo>
                    <a:pt x="6350" y="963414"/>
                  </a:lnTo>
                  <a:lnTo>
                    <a:pt x="14287" y="968176"/>
                  </a:lnTo>
                  <a:lnTo>
                    <a:pt x="25400" y="969764"/>
                  </a:lnTo>
                  <a:lnTo>
                    <a:pt x="1476970" y="969764"/>
                  </a:lnTo>
                  <a:lnTo>
                    <a:pt x="1488082" y="968176"/>
                  </a:lnTo>
                  <a:lnTo>
                    <a:pt x="1496020" y="963414"/>
                  </a:lnTo>
                  <a:lnTo>
                    <a:pt x="1500782" y="955476"/>
                  </a:lnTo>
                  <a:lnTo>
                    <a:pt x="1502370" y="944364"/>
                  </a:lnTo>
                  <a:lnTo>
                    <a:pt x="1502370" y="25400"/>
                  </a:lnTo>
                  <a:lnTo>
                    <a:pt x="1500782" y="14287"/>
                  </a:lnTo>
                  <a:lnTo>
                    <a:pt x="1496020" y="6350"/>
                  </a:lnTo>
                  <a:lnTo>
                    <a:pt x="1488082" y="1587"/>
                  </a:lnTo>
                  <a:lnTo>
                    <a:pt x="147697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6" name="object 54">
              <a:extLst>
                <a:ext uri="{FF2B5EF4-FFF2-40B4-BE49-F238E27FC236}">
                  <a16:creationId xmlns:a16="http://schemas.microsoft.com/office/drawing/2014/main" id="{9D99EF2E-D6F4-4F2F-AA06-76847CD896DB}"/>
                </a:ext>
              </a:extLst>
            </p:cNvPr>
            <p:cNvSpPr/>
            <p:nvPr/>
          </p:nvSpPr>
          <p:spPr>
            <a:xfrm>
              <a:off x="1074340" y="313928"/>
              <a:ext cx="254000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7" name="object 55">
              <a:extLst>
                <a:ext uri="{FF2B5EF4-FFF2-40B4-BE49-F238E27FC236}">
                  <a16:creationId xmlns:a16="http://schemas.microsoft.com/office/drawing/2014/main" id="{A1C2E4AC-3611-40E3-B6E3-A0D39727FA02}"/>
                </a:ext>
              </a:extLst>
            </p:cNvPr>
            <p:cNvSpPr/>
            <p:nvPr/>
          </p:nvSpPr>
          <p:spPr>
            <a:xfrm>
              <a:off x="1074340" y="500261"/>
              <a:ext cx="254000" cy="889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8" name="object 56">
              <a:extLst>
                <a:ext uri="{FF2B5EF4-FFF2-40B4-BE49-F238E27FC236}">
                  <a16:creationId xmlns:a16="http://schemas.microsoft.com/office/drawing/2014/main" id="{26AF10CD-2C55-480F-BB84-A8248BFD9D31}"/>
                </a:ext>
              </a:extLst>
            </p:cNvPr>
            <p:cNvSpPr/>
            <p:nvPr/>
          </p:nvSpPr>
          <p:spPr>
            <a:xfrm>
              <a:off x="1074340" y="686593"/>
              <a:ext cx="254000" cy="889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9" name="object 57">
              <a:extLst>
                <a:ext uri="{FF2B5EF4-FFF2-40B4-BE49-F238E27FC236}">
                  <a16:creationId xmlns:a16="http://schemas.microsoft.com/office/drawing/2014/main" id="{33377BA1-B086-4473-B84C-86C2AA0959AC}"/>
                </a:ext>
              </a:extLst>
            </p:cNvPr>
            <p:cNvSpPr/>
            <p:nvPr/>
          </p:nvSpPr>
          <p:spPr>
            <a:xfrm>
              <a:off x="1074340" y="872926"/>
              <a:ext cx="254000" cy="889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0" name="object 58">
              <a:extLst>
                <a:ext uri="{FF2B5EF4-FFF2-40B4-BE49-F238E27FC236}">
                  <a16:creationId xmlns:a16="http://schemas.microsoft.com/office/drawing/2014/main" id="{845DBAFD-1652-4BD6-A964-9FAA0BD33A28}"/>
                </a:ext>
              </a:extLst>
            </p:cNvPr>
            <p:cNvSpPr/>
            <p:nvPr/>
          </p:nvSpPr>
          <p:spPr>
            <a:xfrm>
              <a:off x="1074340" y="1059259"/>
              <a:ext cx="254000" cy="889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30" name="object 59">
            <a:extLst>
              <a:ext uri="{FF2B5EF4-FFF2-40B4-BE49-F238E27FC236}">
                <a16:creationId xmlns:a16="http://schemas.microsoft.com/office/drawing/2014/main" id="{33BA293D-B4AB-477D-80D4-5FBA35AD5CC9}"/>
              </a:ext>
            </a:extLst>
          </p:cNvPr>
          <p:cNvSpPr txBox="1"/>
          <p:nvPr/>
        </p:nvSpPr>
        <p:spPr>
          <a:xfrm>
            <a:off x="1782576" y="1261262"/>
            <a:ext cx="1071880" cy="957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67359">
              <a:lnSpc>
                <a:spcPct val="128699"/>
              </a:lnSpc>
              <a:spcBef>
                <a:spcPts val="95"/>
              </a:spcBef>
            </a:pPr>
            <a:r>
              <a:rPr sz="950" spc="50">
                <a:latin typeface="Lucida Sans Unicode"/>
                <a:cs typeface="Lucida Sans Unicode"/>
              </a:rPr>
              <a:t>SimiGrad  </a:t>
            </a:r>
            <a:r>
              <a:rPr sz="950" spc="40">
                <a:latin typeface="Lucida Sans Unicode"/>
                <a:cs typeface="Lucida Sans Unicode"/>
              </a:rPr>
              <a:t>linear</a:t>
            </a:r>
            <a:r>
              <a:rPr sz="950" spc="-15">
                <a:latin typeface="Lucida Sans Unicode"/>
                <a:cs typeface="Lucida Sans Unicode"/>
              </a:rPr>
              <a:t> </a:t>
            </a:r>
            <a:r>
              <a:rPr sz="950" spc="10">
                <a:latin typeface="Lucida Sans Unicode"/>
                <a:cs typeface="Lucida Sans Unicode"/>
              </a:rPr>
              <a:t>lr</a:t>
            </a:r>
            <a:endParaRPr sz="950">
              <a:latin typeface="Lucida Sans Unicode"/>
              <a:cs typeface="Lucida Sans Unicode"/>
            </a:endParaRPr>
          </a:p>
          <a:p>
            <a:pPr marL="12700" marR="5080">
              <a:lnSpc>
                <a:spcPct val="128699"/>
              </a:lnSpc>
            </a:pPr>
            <a:r>
              <a:rPr sz="950" spc="40">
                <a:latin typeface="Lucida Sans Unicode"/>
                <a:cs typeface="Lucida Sans Unicode"/>
              </a:rPr>
              <a:t>linear </a:t>
            </a:r>
            <a:r>
              <a:rPr sz="950" spc="10">
                <a:latin typeface="Lucida Sans Unicode"/>
                <a:cs typeface="Lucida Sans Unicode"/>
              </a:rPr>
              <a:t>lr</a:t>
            </a:r>
            <a:r>
              <a:rPr sz="950" spc="-90">
                <a:latin typeface="Lucida Sans Unicode"/>
                <a:cs typeface="Lucida Sans Unicode"/>
              </a:rPr>
              <a:t> </a:t>
            </a:r>
            <a:r>
              <a:rPr sz="950" spc="60">
                <a:latin typeface="Lucida Sans Unicode"/>
                <a:cs typeface="Lucida Sans Unicode"/>
              </a:rPr>
              <a:t>warmup  </a:t>
            </a:r>
            <a:r>
              <a:rPr sz="950" spc="30">
                <a:latin typeface="Lucida Sans Unicode"/>
                <a:cs typeface="Lucida Sans Unicode"/>
              </a:rPr>
              <a:t>sqrt</a:t>
            </a:r>
            <a:r>
              <a:rPr sz="950" spc="10">
                <a:latin typeface="Lucida Sans Unicode"/>
                <a:cs typeface="Lucida Sans Unicode"/>
              </a:rPr>
              <a:t> lr</a:t>
            </a:r>
            <a:endParaRPr sz="9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950" spc="30">
                <a:latin typeface="Lucida Sans Unicode"/>
                <a:cs typeface="Lucida Sans Unicode"/>
              </a:rPr>
              <a:t>sqrt </a:t>
            </a:r>
            <a:r>
              <a:rPr sz="950" spc="10">
                <a:latin typeface="Lucida Sans Unicode"/>
                <a:cs typeface="Lucida Sans Unicode"/>
              </a:rPr>
              <a:t>lr</a:t>
            </a:r>
            <a:r>
              <a:rPr sz="950" spc="-30">
                <a:latin typeface="Lucida Sans Unicode"/>
                <a:cs typeface="Lucida Sans Unicode"/>
              </a:rPr>
              <a:t> </a:t>
            </a:r>
            <a:r>
              <a:rPr sz="950" spc="60">
                <a:latin typeface="Lucida Sans Unicode"/>
                <a:cs typeface="Lucida Sans Unicode"/>
              </a:rPr>
              <a:t>warmup</a:t>
            </a:r>
            <a:endParaRPr sz="950">
              <a:latin typeface="Lucida Sans Unicode"/>
              <a:cs typeface="Lucida Sans Unicode"/>
            </a:endParaRPr>
          </a:p>
        </p:txBody>
      </p:sp>
      <p:grpSp>
        <p:nvGrpSpPr>
          <p:cNvPr id="31" name="object 60">
            <a:extLst>
              <a:ext uri="{FF2B5EF4-FFF2-40B4-BE49-F238E27FC236}">
                <a16:creationId xmlns:a16="http://schemas.microsoft.com/office/drawing/2014/main" id="{E19C6D9B-C982-407A-A682-1CF788BEFF7B}"/>
              </a:ext>
            </a:extLst>
          </p:cNvPr>
          <p:cNvGrpSpPr/>
          <p:nvPr/>
        </p:nvGrpSpPr>
        <p:grpSpPr>
          <a:xfrm>
            <a:off x="3559901" y="1218642"/>
            <a:ext cx="2210224" cy="2163064"/>
            <a:chOff x="3194565" y="185737"/>
            <a:chExt cx="2210224" cy="2163064"/>
          </a:xfrm>
        </p:grpSpPr>
        <p:sp>
          <p:nvSpPr>
            <p:cNvPr id="88" name="object 61">
              <a:extLst>
                <a:ext uri="{FF2B5EF4-FFF2-40B4-BE49-F238E27FC236}">
                  <a16:creationId xmlns:a16="http://schemas.microsoft.com/office/drawing/2014/main" id="{E70C4257-6843-4B04-9CB3-046773E5D1E7}"/>
                </a:ext>
              </a:extLst>
            </p:cNvPr>
            <p:cNvSpPr/>
            <p:nvPr/>
          </p:nvSpPr>
          <p:spPr>
            <a:xfrm>
              <a:off x="3767388" y="393574"/>
              <a:ext cx="98107" cy="93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9" name="object 62">
              <a:extLst>
                <a:ext uri="{FF2B5EF4-FFF2-40B4-BE49-F238E27FC236}">
                  <a16:creationId xmlns:a16="http://schemas.microsoft.com/office/drawing/2014/main" id="{2EC2DAFC-F396-4CEC-A108-E6E1DFA37774}"/>
                </a:ext>
              </a:extLst>
            </p:cNvPr>
            <p:cNvSpPr/>
            <p:nvPr/>
          </p:nvSpPr>
          <p:spPr>
            <a:xfrm>
              <a:off x="3311194" y="218765"/>
              <a:ext cx="2093595" cy="516890"/>
            </a:xfrm>
            <a:custGeom>
              <a:avLst/>
              <a:gdLst/>
              <a:ahLst/>
              <a:cxnLst/>
              <a:rect l="l" t="t" r="r" b="b"/>
              <a:pathLst>
                <a:path w="2093595" h="516890">
                  <a:moveTo>
                    <a:pt x="0" y="0"/>
                  </a:moveTo>
                  <a:lnTo>
                    <a:pt x="1949" y="36218"/>
                  </a:lnTo>
                  <a:lnTo>
                    <a:pt x="182952" y="89938"/>
                  </a:lnTo>
                  <a:lnTo>
                    <a:pt x="216442" y="107439"/>
                  </a:lnTo>
                  <a:lnTo>
                    <a:pt x="344895" y="151679"/>
                  </a:lnTo>
                  <a:lnTo>
                    <a:pt x="569110" y="197864"/>
                  </a:lnTo>
                  <a:lnTo>
                    <a:pt x="1073919" y="333499"/>
                  </a:lnTo>
                  <a:lnTo>
                    <a:pt x="1078290" y="378468"/>
                  </a:lnTo>
                  <a:lnTo>
                    <a:pt x="1735701" y="459169"/>
                  </a:lnTo>
                  <a:lnTo>
                    <a:pt x="2093171" y="516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0" name="object 63">
              <a:extLst>
                <a:ext uri="{FF2B5EF4-FFF2-40B4-BE49-F238E27FC236}">
                  <a16:creationId xmlns:a16="http://schemas.microsoft.com/office/drawing/2014/main" id="{258C2336-B30A-4156-B62A-DCD5FC6847A0}"/>
                </a:ext>
              </a:extLst>
            </p:cNvPr>
            <p:cNvSpPr/>
            <p:nvPr/>
          </p:nvSpPr>
          <p:spPr>
            <a:xfrm>
              <a:off x="3266744" y="185737"/>
              <a:ext cx="90849" cy="1136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1" name="object 64">
              <a:extLst>
                <a:ext uri="{FF2B5EF4-FFF2-40B4-BE49-F238E27FC236}">
                  <a16:creationId xmlns:a16="http://schemas.microsoft.com/office/drawing/2014/main" id="{A4DF3CD7-5B1C-438D-BEE5-8C86089E1C3F}"/>
                </a:ext>
              </a:extLst>
            </p:cNvPr>
            <p:cNvSpPr/>
            <p:nvPr/>
          </p:nvSpPr>
          <p:spPr>
            <a:xfrm>
              <a:off x="3449696" y="264253"/>
              <a:ext cx="122390" cy="10640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2" name="object 65">
              <a:extLst>
                <a:ext uri="{FF2B5EF4-FFF2-40B4-BE49-F238E27FC236}">
                  <a16:creationId xmlns:a16="http://schemas.microsoft.com/office/drawing/2014/main" id="{AC46CB17-DAAA-4FD9-8047-03CF9A9954CB}"/>
                </a:ext>
              </a:extLst>
            </p:cNvPr>
            <p:cNvSpPr/>
            <p:nvPr/>
          </p:nvSpPr>
          <p:spPr>
            <a:xfrm>
              <a:off x="3611639" y="325994"/>
              <a:ext cx="88900" cy="889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3" name="object 66">
              <a:extLst>
                <a:ext uri="{FF2B5EF4-FFF2-40B4-BE49-F238E27FC236}">
                  <a16:creationId xmlns:a16="http://schemas.microsoft.com/office/drawing/2014/main" id="{513D872F-C0FC-4B2A-AE9F-B7F0B09B55B2}"/>
                </a:ext>
              </a:extLst>
            </p:cNvPr>
            <p:cNvSpPr/>
            <p:nvPr/>
          </p:nvSpPr>
          <p:spPr>
            <a:xfrm>
              <a:off x="3835854" y="372179"/>
              <a:ext cx="88900" cy="889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4" name="object 67">
              <a:extLst>
                <a:ext uri="{FF2B5EF4-FFF2-40B4-BE49-F238E27FC236}">
                  <a16:creationId xmlns:a16="http://schemas.microsoft.com/office/drawing/2014/main" id="{06A234D1-2A60-423F-AE0A-B5C66063220B}"/>
                </a:ext>
              </a:extLst>
            </p:cNvPr>
            <p:cNvSpPr/>
            <p:nvPr/>
          </p:nvSpPr>
          <p:spPr>
            <a:xfrm>
              <a:off x="4340664" y="507814"/>
              <a:ext cx="93270" cy="13386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5" name="object 68">
              <a:extLst>
                <a:ext uri="{FF2B5EF4-FFF2-40B4-BE49-F238E27FC236}">
                  <a16:creationId xmlns:a16="http://schemas.microsoft.com/office/drawing/2014/main" id="{09BA7051-1D1D-496C-9C75-0FEFE5CC4E97}"/>
                </a:ext>
              </a:extLst>
            </p:cNvPr>
            <p:cNvSpPr/>
            <p:nvPr/>
          </p:nvSpPr>
          <p:spPr>
            <a:xfrm>
              <a:off x="5002445" y="633484"/>
              <a:ext cx="88900" cy="889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6" name="object 69">
              <a:extLst>
                <a:ext uri="{FF2B5EF4-FFF2-40B4-BE49-F238E27FC236}">
                  <a16:creationId xmlns:a16="http://schemas.microsoft.com/office/drawing/2014/main" id="{CB179949-0A23-4DF2-95CB-39895B03C09C}"/>
                </a:ext>
              </a:extLst>
            </p:cNvPr>
            <p:cNvSpPr/>
            <p:nvPr/>
          </p:nvSpPr>
          <p:spPr>
            <a:xfrm>
              <a:off x="3194565" y="230435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7" name="object 70">
              <a:extLst>
                <a:ext uri="{FF2B5EF4-FFF2-40B4-BE49-F238E27FC236}">
                  <a16:creationId xmlns:a16="http://schemas.microsoft.com/office/drawing/2014/main" id="{FDA721EC-5CAD-474D-A74B-A94CDF1B46E6}"/>
                </a:ext>
              </a:extLst>
            </p:cNvPr>
            <p:cNvSpPr/>
            <p:nvPr/>
          </p:nvSpPr>
          <p:spPr>
            <a:xfrm>
              <a:off x="3194565" y="230435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8" name="object 71">
              <a:extLst>
                <a:ext uri="{FF2B5EF4-FFF2-40B4-BE49-F238E27FC236}">
                  <a16:creationId xmlns:a16="http://schemas.microsoft.com/office/drawing/2014/main" id="{3AE69257-C8C4-457E-8230-A4C80DBAA42C}"/>
                </a:ext>
              </a:extLst>
            </p:cNvPr>
            <p:cNvSpPr/>
            <p:nvPr/>
          </p:nvSpPr>
          <p:spPr>
            <a:xfrm>
              <a:off x="3194565" y="200050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9" name="object 72">
              <a:extLst>
                <a:ext uri="{FF2B5EF4-FFF2-40B4-BE49-F238E27FC236}">
                  <a16:creationId xmlns:a16="http://schemas.microsoft.com/office/drawing/2014/main" id="{1974760F-F888-4ADB-A4AB-A5930BF05BF3}"/>
                </a:ext>
              </a:extLst>
            </p:cNvPr>
            <p:cNvSpPr/>
            <p:nvPr/>
          </p:nvSpPr>
          <p:spPr>
            <a:xfrm>
              <a:off x="3194565" y="200050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0" name="object 73">
              <a:extLst>
                <a:ext uri="{FF2B5EF4-FFF2-40B4-BE49-F238E27FC236}">
                  <a16:creationId xmlns:a16="http://schemas.microsoft.com/office/drawing/2014/main" id="{4AE7F988-0F6F-4F24-9573-EBE9EF1365C2}"/>
                </a:ext>
              </a:extLst>
            </p:cNvPr>
            <p:cNvSpPr/>
            <p:nvPr/>
          </p:nvSpPr>
          <p:spPr>
            <a:xfrm>
              <a:off x="3194565" y="169666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1" name="object 74">
              <a:extLst>
                <a:ext uri="{FF2B5EF4-FFF2-40B4-BE49-F238E27FC236}">
                  <a16:creationId xmlns:a16="http://schemas.microsoft.com/office/drawing/2014/main" id="{A50CC048-22C5-4763-9A20-6755F1AACA57}"/>
                </a:ext>
              </a:extLst>
            </p:cNvPr>
            <p:cNvSpPr/>
            <p:nvPr/>
          </p:nvSpPr>
          <p:spPr>
            <a:xfrm>
              <a:off x="3194565" y="169666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" name="object 75">
              <a:extLst>
                <a:ext uri="{FF2B5EF4-FFF2-40B4-BE49-F238E27FC236}">
                  <a16:creationId xmlns:a16="http://schemas.microsoft.com/office/drawing/2014/main" id="{49AD35FE-3F62-420D-BBD0-1B61C4271A23}"/>
                </a:ext>
              </a:extLst>
            </p:cNvPr>
            <p:cNvSpPr/>
            <p:nvPr/>
          </p:nvSpPr>
          <p:spPr>
            <a:xfrm>
              <a:off x="3194565" y="139281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3" name="object 76">
              <a:extLst>
                <a:ext uri="{FF2B5EF4-FFF2-40B4-BE49-F238E27FC236}">
                  <a16:creationId xmlns:a16="http://schemas.microsoft.com/office/drawing/2014/main" id="{6C1FF4EA-2587-4E70-AC0C-C8C2DBA60F8A}"/>
                </a:ext>
              </a:extLst>
            </p:cNvPr>
            <p:cNvSpPr/>
            <p:nvPr/>
          </p:nvSpPr>
          <p:spPr>
            <a:xfrm>
              <a:off x="3194565" y="139281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" name="object 77">
              <a:extLst>
                <a:ext uri="{FF2B5EF4-FFF2-40B4-BE49-F238E27FC236}">
                  <a16:creationId xmlns:a16="http://schemas.microsoft.com/office/drawing/2014/main" id="{60296AF3-C3FF-469E-927A-4999454682A0}"/>
                </a:ext>
              </a:extLst>
            </p:cNvPr>
            <p:cNvSpPr/>
            <p:nvPr/>
          </p:nvSpPr>
          <p:spPr>
            <a:xfrm>
              <a:off x="3194565" y="108897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5" name="object 78">
              <a:extLst>
                <a:ext uri="{FF2B5EF4-FFF2-40B4-BE49-F238E27FC236}">
                  <a16:creationId xmlns:a16="http://schemas.microsoft.com/office/drawing/2014/main" id="{124300F6-4F01-4469-A8DE-B321897BF685}"/>
                </a:ext>
              </a:extLst>
            </p:cNvPr>
            <p:cNvSpPr/>
            <p:nvPr/>
          </p:nvSpPr>
          <p:spPr>
            <a:xfrm>
              <a:off x="3194565" y="108897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6" name="object 79">
              <a:extLst>
                <a:ext uri="{FF2B5EF4-FFF2-40B4-BE49-F238E27FC236}">
                  <a16:creationId xmlns:a16="http://schemas.microsoft.com/office/drawing/2014/main" id="{F977EDCE-4965-4CDC-99AB-95F21CE46BB5}"/>
                </a:ext>
              </a:extLst>
            </p:cNvPr>
            <p:cNvSpPr/>
            <p:nvPr/>
          </p:nvSpPr>
          <p:spPr>
            <a:xfrm>
              <a:off x="3194565" y="78513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7" name="object 80">
              <a:extLst>
                <a:ext uri="{FF2B5EF4-FFF2-40B4-BE49-F238E27FC236}">
                  <a16:creationId xmlns:a16="http://schemas.microsoft.com/office/drawing/2014/main" id="{B15D6AE2-0F6C-4EC3-B340-C9363DB9E21A}"/>
                </a:ext>
              </a:extLst>
            </p:cNvPr>
            <p:cNvSpPr/>
            <p:nvPr/>
          </p:nvSpPr>
          <p:spPr>
            <a:xfrm>
              <a:off x="3194565" y="78513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8" name="object 81">
              <a:extLst>
                <a:ext uri="{FF2B5EF4-FFF2-40B4-BE49-F238E27FC236}">
                  <a16:creationId xmlns:a16="http://schemas.microsoft.com/office/drawing/2014/main" id="{1F3E6B9F-85D7-436E-A608-87BDD54FC434}"/>
                </a:ext>
              </a:extLst>
            </p:cNvPr>
            <p:cNvSpPr/>
            <p:nvPr/>
          </p:nvSpPr>
          <p:spPr>
            <a:xfrm>
              <a:off x="3194565" y="48128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9" name="object 82">
              <a:extLst>
                <a:ext uri="{FF2B5EF4-FFF2-40B4-BE49-F238E27FC236}">
                  <a16:creationId xmlns:a16="http://schemas.microsoft.com/office/drawing/2014/main" id="{0CCA7A8B-BA96-4F5A-9DB7-573FC22086CC}"/>
                </a:ext>
              </a:extLst>
            </p:cNvPr>
            <p:cNvSpPr/>
            <p:nvPr/>
          </p:nvSpPr>
          <p:spPr>
            <a:xfrm>
              <a:off x="3194565" y="48128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0" name="object 83">
              <a:extLst>
                <a:ext uri="{FF2B5EF4-FFF2-40B4-BE49-F238E27FC236}">
                  <a16:creationId xmlns:a16="http://schemas.microsoft.com/office/drawing/2014/main" id="{5C47A902-E17D-4288-9E40-560D4B61FADE}"/>
                </a:ext>
              </a:extLst>
            </p:cNvPr>
            <p:cNvSpPr/>
            <p:nvPr/>
          </p:nvSpPr>
          <p:spPr>
            <a:xfrm>
              <a:off x="3239015" y="192087"/>
              <a:ext cx="2165350" cy="2112645"/>
            </a:xfrm>
            <a:custGeom>
              <a:avLst/>
              <a:gdLst/>
              <a:ahLst/>
              <a:cxnLst/>
              <a:rect l="l" t="t" r="r" b="b"/>
              <a:pathLst>
                <a:path w="2165350" h="2112645">
                  <a:moveTo>
                    <a:pt x="0" y="2112264"/>
                  </a:moveTo>
                  <a:lnTo>
                    <a:pt x="0" y="0"/>
                  </a:lnTo>
                </a:path>
                <a:path w="2165350" h="2112645">
                  <a:moveTo>
                    <a:pt x="2165349" y="2112264"/>
                  </a:moveTo>
                  <a:lnTo>
                    <a:pt x="2165349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" name="object 84">
              <a:extLst>
                <a:ext uri="{FF2B5EF4-FFF2-40B4-BE49-F238E27FC236}">
                  <a16:creationId xmlns:a16="http://schemas.microsoft.com/office/drawing/2014/main" id="{14EA9058-E835-4168-BDA7-862BD43E6594}"/>
                </a:ext>
              </a:extLst>
            </p:cNvPr>
            <p:cNvSpPr/>
            <p:nvPr/>
          </p:nvSpPr>
          <p:spPr>
            <a:xfrm>
              <a:off x="3383372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2" name="object 85">
              <a:extLst>
                <a:ext uri="{FF2B5EF4-FFF2-40B4-BE49-F238E27FC236}">
                  <a16:creationId xmlns:a16="http://schemas.microsoft.com/office/drawing/2014/main" id="{EFCC1ED8-4483-42A3-962E-59F13026CC15}"/>
                </a:ext>
              </a:extLst>
            </p:cNvPr>
            <p:cNvSpPr/>
            <p:nvPr/>
          </p:nvSpPr>
          <p:spPr>
            <a:xfrm>
              <a:off x="3383372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3" name="object 86">
              <a:extLst>
                <a:ext uri="{FF2B5EF4-FFF2-40B4-BE49-F238E27FC236}">
                  <a16:creationId xmlns:a16="http://schemas.microsoft.com/office/drawing/2014/main" id="{6A750B59-A04C-4213-B3B5-967500CFE9F5}"/>
                </a:ext>
              </a:extLst>
            </p:cNvPr>
            <p:cNvSpPr/>
            <p:nvPr/>
          </p:nvSpPr>
          <p:spPr>
            <a:xfrm>
              <a:off x="3527729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" name="object 87">
              <a:extLst>
                <a:ext uri="{FF2B5EF4-FFF2-40B4-BE49-F238E27FC236}">
                  <a16:creationId xmlns:a16="http://schemas.microsoft.com/office/drawing/2014/main" id="{F8F72FF3-5634-4C05-A7C2-1CA113DA4872}"/>
                </a:ext>
              </a:extLst>
            </p:cNvPr>
            <p:cNvSpPr/>
            <p:nvPr/>
          </p:nvSpPr>
          <p:spPr>
            <a:xfrm>
              <a:off x="3527729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" name="object 88">
              <a:extLst>
                <a:ext uri="{FF2B5EF4-FFF2-40B4-BE49-F238E27FC236}">
                  <a16:creationId xmlns:a16="http://schemas.microsoft.com/office/drawing/2014/main" id="{CC99A1EA-FBB2-4ECC-97BE-9220CD20BDF6}"/>
                </a:ext>
              </a:extLst>
            </p:cNvPr>
            <p:cNvSpPr/>
            <p:nvPr/>
          </p:nvSpPr>
          <p:spPr>
            <a:xfrm>
              <a:off x="3816442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" name="object 89">
              <a:extLst>
                <a:ext uri="{FF2B5EF4-FFF2-40B4-BE49-F238E27FC236}">
                  <a16:creationId xmlns:a16="http://schemas.microsoft.com/office/drawing/2014/main" id="{7857F315-1D76-44BF-BBED-1B5FE3233A80}"/>
                </a:ext>
              </a:extLst>
            </p:cNvPr>
            <p:cNvSpPr/>
            <p:nvPr/>
          </p:nvSpPr>
          <p:spPr>
            <a:xfrm>
              <a:off x="3816442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" name="object 90">
              <a:extLst>
                <a:ext uri="{FF2B5EF4-FFF2-40B4-BE49-F238E27FC236}">
                  <a16:creationId xmlns:a16="http://schemas.microsoft.com/office/drawing/2014/main" id="{C0DFC31E-6D5F-49B0-80F5-BD2586A14247}"/>
                </a:ext>
              </a:extLst>
            </p:cNvPr>
            <p:cNvSpPr/>
            <p:nvPr/>
          </p:nvSpPr>
          <p:spPr>
            <a:xfrm>
              <a:off x="4393869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" name="object 91">
              <a:extLst>
                <a:ext uri="{FF2B5EF4-FFF2-40B4-BE49-F238E27FC236}">
                  <a16:creationId xmlns:a16="http://schemas.microsoft.com/office/drawing/2014/main" id="{4E2AE815-0ABC-4220-B8ED-357F0BC48FB2}"/>
                </a:ext>
              </a:extLst>
            </p:cNvPr>
            <p:cNvSpPr/>
            <p:nvPr/>
          </p:nvSpPr>
          <p:spPr>
            <a:xfrm>
              <a:off x="4393869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object 92">
              <a:extLst>
                <a:ext uri="{FF2B5EF4-FFF2-40B4-BE49-F238E27FC236}">
                  <a16:creationId xmlns:a16="http://schemas.microsoft.com/office/drawing/2014/main" id="{19572540-E5E9-495F-88B7-E8D90446C85C}"/>
                </a:ext>
              </a:extLst>
            </p:cNvPr>
            <p:cNvSpPr/>
            <p:nvPr/>
          </p:nvSpPr>
          <p:spPr>
            <a:xfrm>
              <a:off x="4971295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0" name="object 93">
              <a:extLst>
                <a:ext uri="{FF2B5EF4-FFF2-40B4-BE49-F238E27FC236}">
                  <a16:creationId xmlns:a16="http://schemas.microsoft.com/office/drawing/2014/main" id="{E54A837F-B8B8-4B4D-809D-A25D4354D48F}"/>
                </a:ext>
              </a:extLst>
            </p:cNvPr>
            <p:cNvSpPr/>
            <p:nvPr/>
          </p:nvSpPr>
          <p:spPr>
            <a:xfrm>
              <a:off x="4971295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1" name="object 94">
              <a:extLst>
                <a:ext uri="{FF2B5EF4-FFF2-40B4-BE49-F238E27FC236}">
                  <a16:creationId xmlns:a16="http://schemas.microsoft.com/office/drawing/2014/main" id="{6707EEB4-A84C-40D2-BA11-C173E0588638}"/>
                </a:ext>
              </a:extLst>
            </p:cNvPr>
            <p:cNvSpPr/>
            <p:nvPr/>
          </p:nvSpPr>
          <p:spPr>
            <a:xfrm>
              <a:off x="3239015" y="192087"/>
              <a:ext cx="2165350" cy="2112645"/>
            </a:xfrm>
            <a:custGeom>
              <a:avLst/>
              <a:gdLst/>
              <a:ahLst/>
              <a:cxnLst/>
              <a:rect l="l" t="t" r="r" b="b"/>
              <a:pathLst>
                <a:path w="2165350" h="2112645">
                  <a:moveTo>
                    <a:pt x="0" y="2112264"/>
                  </a:moveTo>
                  <a:lnTo>
                    <a:pt x="2165349" y="2112264"/>
                  </a:lnTo>
                </a:path>
                <a:path w="2165350" h="2112645">
                  <a:moveTo>
                    <a:pt x="0" y="0"/>
                  </a:moveTo>
                  <a:lnTo>
                    <a:pt x="2165349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2" name="object 95">
              <a:extLst>
                <a:ext uri="{FF2B5EF4-FFF2-40B4-BE49-F238E27FC236}">
                  <a16:creationId xmlns:a16="http://schemas.microsoft.com/office/drawing/2014/main" id="{62055270-3745-4CB9-9781-D600A714E214}"/>
                </a:ext>
              </a:extLst>
            </p:cNvPr>
            <p:cNvSpPr/>
            <p:nvPr/>
          </p:nvSpPr>
          <p:spPr>
            <a:xfrm>
              <a:off x="3302515" y="1830085"/>
              <a:ext cx="1041400" cy="410845"/>
            </a:xfrm>
            <a:custGeom>
              <a:avLst/>
              <a:gdLst/>
              <a:ahLst/>
              <a:cxnLst/>
              <a:rect l="l" t="t" r="r" b="b"/>
              <a:pathLst>
                <a:path w="1041400" h="410844">
                  <a:moveTo>
                    <a:pt x="25400" y="410765"/>
                  </a:moveTo>
                  <a:lnTo>
                    <a:pt x="1015801" y="410765"/>
                  </a:lnTo>
                  <a:lnTo>
                    <a:pt x="1026914" y="409178"/>
                  </a:lnTo>
                  <a:lnTo>
                    <a:pt x="1034851" y="404415"/>
                  </a:lnTo>
                  <a:lnTo>
                    <a:pt x="1039614" y="396478"/>
                  </a:lnTo>
                  <a:lnTo>
                    <a:pt x="1041201" y="385365"/>
                  </a:lnTo>
                  <a:lnTo>
                    <a:pt x="1041201" y="25400"/>
                  </a:lnTo>
                  <a:lnTo>
                    <a:pt x="1039614" y="14287"/>
                  </a:lnTo>
                  <a:lnTo>
                    <a:pt x="1034851" y="6350"/>
                  </a:lnTo>
                  <a:lnTo>
                    <a:pt x="1026914" y="1587"/>
                  </a:lnTo>
                  <a:lnTo>
                    <a:pt x="1015801" y="0"/>
                  </a:lnTo>
                  <a:lnTo>
                    <a:pt x="25400" y="0"/>
                  </a:lnTo>
                  <a:lnTo>
                    <a:pt x="14287" y="1587"/>
                  </a:lnTo>
                  <a:lnTo>
                    <a:pt x="6350" y="6350"/>
                  </a:lnTo>
                  <a:lnTo>
                    <a:pt x="1587" y="14287"/>
                  </a:lnTo>
                  <a:lnTo>
                    <a:pt x="0" y="25400"/>
                  </a:lnTo>
                  <a:lnTo>
                    <a:pt x="0" y="385365"/>
                  </a:lnTo>
                  <a:lnTo>
                    <a:pt x="1587" y="396478"/>
                  </a:lnTo>
                  <a:lnTo>
                    <a:pt x="6350" y="404415"/>
                  </a:lnTo>
                  <a:lnTo>
                    <a:pt x="14287" y="409178"/>
                  </a:lnTo>
                  <a:lnTo>
                    <a:pt x="25400" y="410765"/>
                  </a:lnTo>
                  <a:close/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3" name="object 96">
              <a:extLst>
                <a:ext uri="{FF2B5EF4-FFF2-40B4-BE49-F238E27FC236}">
                  <a16:creationId xmlns:a16="http://schemas.microsoft.com/office/drawing/2014/main" id="{0D14AEEF-83F3-436D-A53F-B5ECD1E68CF7}"/>
                </a:ext>
              </a:extLst>
            </p:cNvPr>
            <p:cNvSpPr/>
            <p:nvPr/>
          </p:nvSpPr>
          <p:spPr>
            <a:xfrm>
              <a:off x="3431262" y="1892737"/>
              <a:ext cx="98107" cy="93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4" name="object 97">
              <a:extLst>
                <a:ext uri="{FF2B5EF4-FFF2-40B4-BE49-F238E27FC236}">
                  <a16:creationId xmlns:a16="http://schemas.microsoft.com/office/drawing/2014/main" id="{B038877B-59FC-4B86-A0A2-748978ADDD5C}"/>
                </a:ext>
              </a:extLst>
            </p:cNvPr>
            <p:cNvSpPr/>
            <p:nvPr/>
          </p:nvSpPr>
          <p:spPr>
            <a:xfrm>
              <a:off x="3353315" y="2074759"/>
              <a:ext cx="254000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32" name="object 98">
            <a:extLst>
              <a:ext uri="{FF2B5EF4-FFF2-40B4-BE49-F238E27FC236}">
                <a16:creationId xmlns:a16="http://schemas.microsoft.com/office/drawing/2014/main" id="{22285091-94FA-4858-917A-59A0BBFC6340}"/>
              </a:ext>
            </a:extLst>
          </p:cNvPr>
          <p:cNvSpPr txBox="1"/>
          <p:nvPr/>
        </p:nvSpPr>
        <p:spPr>
          <a:xfrm>
            <a:off x="3658816" y="2835760"/>
            <a:ext cx="1230630" cy="724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290" marR="222885">
              <a:lnSpc>
                <a:spcPct val="128699"/>
              </a:lnSpc>
              <a:spcBef>
                <a:spcPts val="95"/>
              </a:spcBef>
            </a:pPr>
            <a:r>
              <a:rPr sz="950" spc="45">
                <a:latin typeface="Lucida Sans Unicode"/>
                <a:cs typeface="Lucida Sans Unicode"/>
              </a:rPr>
              <a:t>sota  </a:t>
            </a:r>
            <a:r>
              <a:rPr sz="950" spc="55">
                <a:latin typeface="Lucida Sans Unicode"/>
                <a:cs typeface="Lucida Sans Unicode"/>
              </a:rPr>
              <a:t>SimiGrad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982344" algn="l"/>
              </a:tabLst>
            </a:pPr>
            <a:r>
              <a:rPr sz="950" spc="30">
                <a:latin typeface="Lucida Sans Unicode"/>
                <a:cs typeface="Lucida Sans Unicode"/>
              </a:rPr>
              <a:t>4</a:t>
            </a:r>
            <a:r>
              <a:rPr sz="950" spc="-55">
                <a:latin typeface="Lucida Sans Unicode"/>
                <a:cs typeface="Lucida Sans Unicode"/>
              </a:rPr>
              <a:t>k</a:t>
            </a:r>
            <a:r>
              <a:rPr sz="950" spc="25">
                <a:latin typeface="Lucida Sans Unicode"/>
                <a:cs typeface="Lucida Sans Unicode"/>
              </a:rPr>
              <a:t>8k</a:t>
            </a:r>
            <a:r>
              <a:rPr sz="950">
                <a:latin typeface="Lucida Sans Unicode"/>
                <a:cs typeface="Lucida Sans Unicode"/>
              </a:rPr>
              <a:t> </a:t>
            </a:r>
            <a:r>
              <a:rPr sz="950" spc="135">
                <a:latin typeface="Lucida Sans Unicode"/>
                <a:cs typeface="Lucida Sans Unicode"/>
              </a:rPr>
              <a:t> </a:t>
            </a:r>
            <a:r>
              <a:rPr sz="950" spc="30">
                <a:latin typeface="Lucida Sans Unicode"/>
                <a:cs typeface="Lucida Sans Unicode"/>
              </a:rPr>
              <a:t>16k</a:t>
            </a:r>
            <a:r>
              <a:rPr sz="950">
                <a:latin typeface="Lucida Sans Unicode"/>
                <a:cs typeface="Lucida Sans Unicode"/>
              </a:rPr>
              <a:t>	</a:t>
            </a:r>
            <a:r>
              <a:rPr sz="950" spc="30">
                <a:latin typeface="Lucida Sans Unicode"/>
                <a:cs typeface="Lucida Sans Unicode"/>
              </a:rPr>
              <a:t>32k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3" name="object 99">
            <a:extLst>
              <a:ext uri="{FF2B5EF4-FFF2-40B4-BE49-F238E27FC236}">
                <a16:creationId xmlns:a16="http://schemas.microsoft.com/office/drawing/2014/main" id="{95EF103C-E415-45A1-BE26-6B049C5B635C}"/>
              </a:ext>
            </a:extLst>
          </p:cNvPr>
          <p:cNvSpPr txBox="1"/>
          <p:nvPr/>
        </p:nvSpPr>
        <p:spPr>
          <a:xfrm>
            <a:off x="5206357" y="3387088"/>
            <a:ext cx="2609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48k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4" name="object 100">
            <a:extLst>
              <a:ext uri="{FF2B5EF4-FFF2-40B4-BE49-F238E27FC236}">
                <a16:creationId xmlns:a16="http://schemas.microsoft.com/office/drawing/2014/main" id="{8BEAFB82-E299-4258-A3CA-058E75DDED64}"/>
              </a:ext>
            </a:extLst>
          </p:cNvPr>
          <p:cNvSpPr txBox="1"/>
          <p:nvPr/>
        </p:nvSpPr>
        <p:spPr>
          <a:xfrm>
            <a:off x="4060361" y="3560721"/>
            <a:ext cx="12611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60">
                <a:latin typeface="Lucida Sans Unicode"/>
                <a:cs typeface="Lucida Sans Unicode"/>
              </a:rPr>
              <a:t>Average </a:t>
            </a:r>
            <a:r>
              <a:rPr sz="950" spc="70">
                <a:latin typeface="Lucida Sans Unicode"/>
                <a:cs typeface="Lucida Sans Unicode"/>
              </a:rPr>
              <a:t>Batch</a:t>
            </a:r>
            <a:r>
              <a:rPr sz="950" spc="-60">
                <a:latin typeface="Lucida Sans Unicode"/>
                <a:cs typeface="Lucida Sans Unicode"/>
              </a:rPr>
              <a:t> </a:t>
            </a:r>
            <a:r>
              <a:rPr sz="950" spc="45">
                <a:latin typeface="Lucida Sans Unicode"/>
                <a:cs typeface="Lucida Sans Unicode"/>
              </a:rPr>
              <a:t>Size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5" name="object 101">
            <a:extLst>
              <a:ext uri="{FF2B5EF4-FFF2-40B4-BE49-F238E27FC236}">
                <a16:creationId xmlns:a16="http://schemas.microsoft.com/office/drawing/2014/main" id="{0B5A9C84-593C-4B53-AD95-29839DB0657E}"/>
              </a:ext>
            </a:extLst>
          </p:cNvPr>
          <p:cNvSpPr txBox="1"/>
          <p:nvPr/>
        </p:nvSpPr>
        <p:spPr>
          <a:xfrm>
            <a:off x="3219978" y="3249967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60.0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6" name="object 102">
            <a:extLst>
              <a:ext uri="{FF2B5EF4-FFF2-40B4-BE49-F238E27FC236}">
                <a16:creationId xmlns:a16="http://schemas.microsoft.com/office/drawing/2014/main" id="{A2105D42-ACC1-4923-99A6-DA77507F8738}"/>
              </a:ext>
            </a:extLst>
          </p:cNvPr>
          <p:cNvSpPr txBox="1"/>
          <p:nvPr/>
        </p:nvSpPr>
        <p:spPr>
          <a:xfrm>
            <a:off x="3219978" y="2946123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62.5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7" name="object 103">
            <a:extLst>
              <a:ext uri="{FF2B5EF4-FFF2-40B4-BE49-F238E27FC236}">
                <a16:creationId xmlns:a16="http://schemas.microsoft.com/office/drawing/2014/main" id="{FE5424E0-05A4-41B7-8320-15BF2CED9A17}"/>
              </a:ext>
            </a:extLst>
          </p:cNvPr>
          <p:cNvSpPr txBox="1"/>
          <p:nvPr/>
        </p:nvSpPr>
        <p:spPr>
          <a:xfrm>
            <a:off x="3219978" y="2642279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65.0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8" name="object 104">
            <a:extLst>
              <a:ext uri="{FF2B5EF4-FFF2-40B4-BE49-F238E27FC236}">
                <a16:creationId xmlns:a16="http://schemas.microsoft.com/office/drawing/2014/main" id="{721A96B7-AED2-44D7-94BC-77933CC0B571}"/>
              </a:ext>
            </a:extLst>
          </p:cNvPr>
          <p:cNvSpPr txBox="1"/>
          <p:nvPr/>
        </p:nvSpPr>
        <p:spPr>
          <a:xfrm>
            <a:off x="3219978" y="2338435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67.5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9" name="object 105">
            <a:extLst>
              <a:ext uri="{FF2B5EF4-FFF2-40B4-BE49-F238E27FC236}">
                <a16:creationId xmlns:a16="http://schemas.microsoft.com/office/drawing/2014/main" id="{9919E2B1-FDB1-44D4-A270-D5C6181646A7}"/>
              </a:ext>
            </a:extLst>
          </p:cNvPr>
          <p:cNvSpPr txBox="1"/>
          <p:nvPr/>
        </p:nvSpPr>
        <p:spPr>
          <a:xfrm>
            <a:off x="3219978" y="2034591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70.0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0" name="object 106">
            <a:extLst>
              <a:ext uri="{FF2B5EF4-FFF2-40B4-BE49-F238E27FC236}">
                <a16:creationId xmlns:a16="http://schemas.microsoft.com/office/drawing/2014/main" id="{D34C6B64-FBEE-4B80-9181-2227390720B3}"/>
              </a:ext>
            </a:extLst>
          </p:cNvPr>
          <p:cNvSpPr txBox="1"/>
          <p:nvPr/>
        </p:nvSpPr>
        <p:spPr>
          <a:xfrm>
            <a:off x="3219978" y="1730747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72.5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1" name="object 107">
            <a:extLst>
              <a:ext uri="{FF2B5EF4-FFF2-40B4-BE49-F238E27FC236}">
                <a16:creationId xmlns:a16="http://schemas.microsoft.com/office/drawing/2014/main" id="{D7904534-0FF9-4E92-851E-BE90C06A79F6}"/>
              </a:ext>
            </a:extLst>
          </p:cNvPr>
          <p:cNvSpPr txBox="1"/>
          <p:nvPr/>
        </p:nvSpPr>
        <p:spPr>
          <a:xfrm>
            <a:off x="3219978" y="1426903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75.0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2" name="object 108">
            <a:extLst>
              <a:ext uri="{FF2B5EF4-FFF2-40B4-BE49-F238E27FC236}">
                <a16:creationId xmlns:a16="http://schemas.microsoft.com/office/drawing/2014/main" id="{6AD1132A-CA80-4872-8314-5E49F0798088}"/>
              </a:ext>
            </a:extLst>
          </p:cNvPr>
          <p:cNvSpPr txBox="1"/>
          <p:nvPr/>
        </p:nvSpPr>
        <p:spPr>
          <a:xfrm>
            <a:off x="3046266" y="1967244"/>
            <a:ext cx="148590" cy="604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sz="950" spc="40">
                <a:latin typeface="Lucida Sans Unicode"/>
                <a:cs typeface="Lucida Sans Unicode"/>
              </a:rPr>
              <a:t>Test</a:t>
            </a:r>
            <a:r>
              <a:rPr sz="950" spc="-45">
                <a:latin typeface="Lucida Sans Unicode"/>
                <a:cs typeface="Lucida Sans Unicode"/>
              </a:rPr>
              <a:t> </a:t>
            </a:r>
            <a:r>
              <a:rPr sz="950" spc="40">
                <a:latin typeface="Lucida Sans Unicode"/>
                <a:cs typeface="Lucida Sans Unicode"/>
              </a:rPr>
              <a:t>Acc.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3" name="object 109">
            <a:extLst>
              <a:ext uri="{FF2B5EF4-FFF2-40B4-BE49-F238E27FC236}">
                <a16:creationId xmlns:a16="http://schemas.microsoft.com/office/drawing/2014/main" id="{5795676E-BAFB-4194-BA9E-C89F8A76F76D}"/>
              </a:ext>
            </a:extLst>
          </p:cNvPr>
          <p:cNvSpPr txBox="1"/>
          <p:nvPr/>
        </p:nvSpPr>
        <p:spPr>
          <a:xfrm>
            <a:off x="3658822" y="1032905"/>
            <a:ext cx="206184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75">
                <a:latin typeface="Lucida Sans Unicode"/>
                <a:cs typeface="Lucida Sans Unicode"/>
              </a:rPr>
              <a:t>(b) </a:t>
            </a:r>
            <a:r>
              <a:rPr sz="1150" spc="60">
                <a:latin typeface="Lucida Sans Unicode"/>
                <a:cs typeface="Lucida Sans Unicode"/>
              </a:rPr>
              <a:t>ResNet50 </a:t>
            </a:r>
            <a:r>
              <a:rPr sz="1150" spc="35">
                <a:latin typeface="Lucida Sans Unicode"/>
                <a:cs typeface="Lucida Sans Unicode"/>
              </a:rPr>
              <a:t>on</a:t>
            </a:r>
            <a:r>
              <a:rPr sz="1150" spc="-135">
                <a:latin typeface="Lucida Sans Unicode"/>
                <a:cs typeface="Lucida Sans Unicode"/>
              </a:rPr>
              <a:t> </a:t>
            </a:r>
            <a:r>
              <a:rPr sz="1150" spc="65">
                <a:latin typeface="Lucida Sans Unicode"/>
                <a:cs typeface="Lucida Sans Unicode"/>
              </a:rPr>
              <a:t>ImageNet</a:t>
            </a:r>
            <a:endParaRPr sz="1150">
              <a:latin typeface="Lucida Sans Unicode"/>
              <a:cs typeface="Lucida Sans Unicode"/>
            </a:endParaRPr>
          </a:p>
        </p:txBody>
      </p:sp>
      <p:grpSp>
        <p:nvGrpSpPr>
          <p:cNvPr id="44" name="object 110">
            <a:extLst>
              <a:ext uri="{FF2B5EF4-FFF2-40B4-BE49-F238E27FC236}">
                <a16:creationId xmlns:a16="http://schemas.microsoft.com/office/drawing/2014/main" id="{8BD94B67-D6EB-48FB-BADC-6CC0A89D84FC}"/>
              </a:ext>
            </a:extLst>
          </p:cNvPr>
          <p:cNvGrpSpPr/>
          <p:nvPr/>
        </p:nvGrpSpPr>
        <p:grpSpPr>
          <a:xfrm>
            <a:off x="6468678" y="1784382"/>
            <a:ext cx="1878041" cy="1597324"/>
            <a:chOff x="6103342" y="751477"/>
            <a:chExt cx="1878041" cy="1597324"/>
          </a:xfrm>
        </p:grpSpPr>
        <p:sp>
          <p:nvSpPr>
            <p:cNvPr id="79" name="object 111">
              <a:extLst>
                <a:ext uri="{FF2B5EF4-FFF2-40B4-BE49-F238E27FC236}">
                  <a16:creationId xmlns:a16="http://schemas.microsoft.com/office/drawing/2014/main" id="{57AFB540-F904-4CCF-9443-376798E68FE4}"/>
                </a:ext>
              </a:extLst>
            </p:cNvPr>
            <p:cNvSpPr/>
            <p:nvPr/>
          </p:nvSpPr>
          <p:spPr>
            <a:xfrm>
              <a:off x="6103342" y="751477"/>
              <a:ext cx="98107" cy="93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0" name="object 112">
              <a:extLst>
                <a:ext uri="{FF2B5EF4-FFF2-40B4-BE49-F238E27FC236}">
                  <a16:creationId xmlns:a16="http://schemas.microsoft.com/office/drawing/2014/main" id="{4B42455D-D920-44BD-8362-2A0F43A55540}"/>
                </a:ext>
              </a:extLst>
            </p:cNvPr>
            <p:cNvSpPr/>
            <p:nvPr/>
          </p:nvSpPr>
          <p:spPr>
            <a:xfrm>
              <a:off x="6207203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1" name="object 113">
              <a:extLst>
                <a:ext uri="{FF2B5EF4-FFF2-40B4-BE49-F238E27FC236}">
                  <a16:creationId xmlns:a16="http://schemas.microsoft.com/office/drawing/2014/main" id="{CC5263A9-FC32-4BF0-9850-0CB620E6DA65}"/>
                </a:ext>
              </a:extLst>
            </p:cNvPr>
            <p:cNvSpPr/>
            <p:nvPr/>
          </p:nvSpPr>
          <p:spPr>
            <a:xfrm>
              <a:off x="6207203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2" name="object 114">
              <a:extLst>
                <a:ext uri="{FF2B5EF4-FFF2-40B4-BE49-F238E27FC236}">
                  <a16:creationId xmlns:a16="http://schemas.microsoft.com/office/drawing/2014/main" id="{E50057DF-2954-4454-A7C2-97F175C9F08C}"/>
                </a:ext>
              </a:extLst>
            </p:cNvPr>
            <p:cNvSpPr/>
            <p:nvPr/>
          </p:nvSpPr>
          <p:spPr>
            <a:xfrm>
              <a:off x="6798597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3" name="object 115">
              <a:extLst>
                <a:ext uri="{FF2B5EF4-FFF2-40B4-BE49-F238E27FC236}">
                  <a16:creationId xmlns:a16="http://schemas.microsoft.com/office/drawing/2014/main" id="{91B50C44-FF2A-4A17-B8F6-93A71873516F}"/>
                </a:ext>
              </a:extLst>
            </p:cNvPr>
            <p:cNvSpPr/>
            <p:nvPr/>
          </p:nvSpPr>
          <p:spPr>
            <a:xfrm>
              <a:off x="6798597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4" name="object 116">
              <a:extLst>
                <a:ext uri="{FF2B5EF4-FFF2-40B4-BE49-F238E27FC236}">
                  <a16:creationId xmlns:a16="http://schemas.microsoft.com/office/drawing/2014/main" id="{93E45B49-03BE-4FD1-A519-C73C6848F86F}"/>
                </a:ext>
              </a:extLst>
            </p:cNvPr>
            <p:cNvSpPr/>
            <p:nvPr/>
          </p:nvSpPr>
          <p:spPr>
            <a:xfrm>
              <a:off x="7389990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5" name="object 117">
              <a:extLst>
                <a:ext uri="{FF2B5EF4-FFF2-40B4-BE49-F238E27FC236}">
                  <a16:creationId xmlns:a16="http://schemas.microsoft.com/office/drawing/2014/main" id="{0B6716A3-48B8-4518-8938-D9A4330BB31E}"/>
                </a:ext>
              </a:extLst>
            </p:cNvPr>
            <p:cNvSpPr/>
            <p:nvPr/>
          </p:nvSpPr>
          <p:spPr>
            <a:xfrm>
              <a:off x="7389990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6" name="object 118">
              <a:extLst>
                <a:ext uri="{FF2B5EF4-FFF2-40B4-BE49-F238E27FC236}">
                  <a16:creationId xmlns:a16="http://schemas.microsoft.com/office/drawing/2014/main" id="{6D58975A-25BE-4B32-8CCB-AFDC1FB71353}"/>
                </a:ext>
              </a:extLst>
            </p:cNvPr>
            <p:cNvSpPr/>
            <p:nvPr/>
          </p:nvSpPr>
          <p:spPr>
            <a:xfrm>
              <a:off x="7981383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7" name="object 119">
              <a:extLst>
                <a:ext uri="{FF2B5EF4-FFF2-40B4-BE49-F238E27FC236}">
                  <a16:creationId xmlns:a16="http://schemas.microsoft.com/office/drawing/2014/main" id="{3BCDF68F-A32B-4542-B405-9835B7F3B573}"/>
                </a:ext>
              </a:extLst>
            </p:cNvPr>
            <p:cNvSpPr/>
            <p:nvPr/>
          </p:nvSpPr>
          <p:spPr>
            <a:xfrm>
              <a:off x="7981383" y="2304351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45" name="object 120">
            <a:extLst>
              <a:ext uri="{FF2B5EF4-FFF2-40B4-BE49-F238E27FC236}">
                <a16:creationId xmlns:a16="http://schemas.microsoft.com/office/drawing/2014/main" id="{0AC5D75B-3675-45E9-82F6-761BBC90BA68}"/>
              </a:ext>
            </a:extLst>
          </p:cNvPr>
          <p:cNvSpPr txBox="1"/>
          <p:nvPr/>
        </p:nvSpPr>
        <p:spPr>
          <a:xfrm>
            <a:off x="6442265" y="3387088"/>
            <a:ext cx="2609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60k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6" name="object 121">
            <a:extLst>
              <a:ext uri="{FF2B5EF4-FFF2-40B4-BE49-F238E27FC236}">
                <a16:creationId xmlns:a16="http://schemas.microsoft.com/office/drawing/2014/main" id="{5FC26FFE-BA91-4DB0-BF05-3E3B22C552CA}"/>
              </a:ext>
            </a:extLst>
          </p:cNvPr>
          <p:cNvSpPr txBox="1"/>
          <p:nvPr/>
        </p:nvSpPr>
        <p:spPr>
          <a:xfrm>
            <a:off x="6875316" y="3360826"/>
            <a:ext cx="1642110" cy="3727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5">
              <a:lnSpc>
                <a:spcPct val="100000"/>
              </a:lnSpc>
              <a:spcBef>
                <a:spcPts val="320"/>
              </a:spcBef>
              <a:tabLst>
                <a:tab pos="721995" algn="l"/>
                <a:tab pos="1313180" algn="l"/>
              </a:tabLst>
            </a:pPr>
            <a:r>
              <a:rPr sz="950" spc="30">
                <a:latin typeface="Lucida Sans Unicode"/>
                <a:cs typeface="Lucida Sans Unicode"/>
              </a:rPr>
              <a:t>80k	100k	120k</a:t>
            </a:r>
            <a:endParaRPr sz="9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950" spc="60">
                <a:latin typeface="Lucida Sans Unicode"/>
                <a:cs typeface="Lucida Sans Unicode"/>
              </a:rPr>
              <a:t>Average </a:t>
            </a:r>
            <a:r>
              <a:rPr sz="950" spc="70">
                <a:latin typeface="Lucida Sans Unicode"/>
                <a:cs typeface="Lucida Sans Unicode"/>
              </a:rPr>
              <a:t>Batch</a:t>
            </a:r>
            <a:r>
              <a:rPr sz="950" spc="-40">
                <a:latin typeface="Lucida Sans Unicode"/>
                <a:cs typeface="Lucida Sans Unicode"/>
              </a:rPr>
              <a:t> </a:t>
            </a:r>
            <a:r>
              <a:rPr sz="950" spc="45">
                <a:latin typeface="Lucida Sans Unicode"/>
                <a:cs typeface="Lucida Sans Unicode"/>
              </a:rPr>
              <a:t>Size</a:t>
            </a:r>
            <a:endParaRPr sz="950">
              <a:latin typeface="Lucida Sans Unicode"/>
              <a:cs typeface="Lucida Sans Unicode"/>
            </a:endParaRPr>
          </a:p>
        </p:txBody>
      </p:sp>
      <p:grpSp>
        <p:nvGrpSpPr>
          <p:cNvPr id="47" name="object 122">
            <a:extLst>
              <a:ext uri="{FF2B5EF4-FFF2-40B4-BE49-F238E27FC236}">
                <a16:creationId xmlns:a16="http://schemas.microsoft.com/office/drawing/2014/main" id="{31A3AB31-3066-42CA-A3E2-7F691B9D2760}"/>
              </a:ext>
            </a:extLst>
          </p:cNvPr>
          <p:cNvGrpSpPr/>
          <p:nvPr/>
        </p:nvGrpSpPr>
        <p:grpSpPr>
          <a:xfrm>
            <a:off x="6374856" y="1224992"/>
            <a:ext cx="2209800" cy="2112645"/>
            <a:chOff x="6009520" y="192087"/>
            <a:chExt cx="2209800" cy="2112645"/>
          </a:xfrm>
        </p:grpSpPr>
        <p:sp>
          <p:nvSpPr>
            <p:cNvPr id="57" name="object 123">
              <a:extLst>
                <a:ext uri="{FF2B5EF4-FFF2-40B4-BE49-F238E27FC236}">
                  <a16:creationId xmlns:a16="http://schemas.microsoft.com/office/drawing/2014/main" id="{86762B72-880C-40F3-87AD-6A369417441D}"/>
                </a:ext>
              </a:extLst>
            </p:cNvPr>
            <p:cNvSpPr/>
            <p:nvPr/>
          </p:nvSpPr>
          <p:spPr>
            <a:xfrm>
              <a:off x="6009520" y="225218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" name="object 124">
              <a:extLst>
                <a:ext uri="{FF2B5EF4-FFF2-40B4-BE49-F238E27FC236}">
                  <a16:creationId xmlns:a16="http://schemas.microsoft.com/office/drawing/2014/main" id="{7007964D-5611-4800-9B9C-606479FFF3B2}"/>
                </a:ext>
              </a:extLst>
            </p:cNvPr>
            <p:cNvSpPr/>
            <p:nvPr/>
          </p:nvSpPr>
          <p:spPr>
            <a:xfrm>
              <a:off x="6009520" y="225218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" name="object 125">
              <a:extLst>
                <a:ext uri="{FF2B5EF4-FFF2-40B4-BE49-F238E27FC236}">
                  <a16:creationId xmlns:a16="http://schemas.microsoft.com/office/drawing/2014/main" id="{CA74109E-5552-4988-A4DE-247EE81D83B8}"/>
                </a:ext>
              </a:extLst>
            </p:cNvPr>
            <p:cNvSpPr/>
            <p:nvPr/>
          </p:nvSpPr>
          <p:spPr>
            <a:xfrm>
              <a:off x="6009520" y="188053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object 126">
              <a:extLst>
                <a:ext uri="{FF2B5EF4-FFF2-40B4-BE49-F238E27FC236}">
                  <a16:creationId xmlns:a16="http://schemas.microsoft.com/office/drawing/2014/main" id="{EF56B0BB-26C5-4357-9EF6-7A8277B34C50}"/>
                </a:ext>
              </a:extLst>
            </p:cNvPr>
            <p:cNvSpPr/>
            <p:nvPr/>
          </p:nvSpPr>
          <p:spPr>
            <a:xfrm>
              <a:off x="6009520" y="188053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" name="object 127">
              <a:extLst>
                <a:ext uri="{FF2B5EF4-FFF2-40B4-BE49-F238E27FC236}">
                  <a16:creationId xmlns:a16="http://schemas.microsoft.com/office/drawing/2014/main" id="{11FC11DE-FB2C-42EC-A557-F04542AA9AD8}"/>
                </a:ext>
              </a:extLst>
            </p:cNvPr>
            <p:cNvSpPr/>
            <p:nvPr/>
          </p:nvSpPr>
          <p:spPr>
            <a:xfrm>
              <a:off x="6009520" y="150887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" name="object 128">
              <a:extLst>
                <a:ext uri="{FF2B5EF4-FFF2-40B4-BE49-F238E27FC236}">
                  <a16:creationId xmlns:a16="http://schemas.microsoft.com/office/drawing/2014/main" id="{1DBB8164-247C-4B86-9E9F-74B2DC27B496}"/>
                </a:ext>
              </a:extLst>
            </p:cNvPr>
            <p:cNvSpPr/>
            <p:nvPr/>
          </p:nvSpPr>
          <p:spPr>
            <a:xfrm>
              <a:off x="6009520" y="150887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object 129">
              <a:extLst>
                <a:ext uri="{FF2B5EF4-FFF2-40B4-BE49-F238E27FC236}">
                  <a16:creationId xmlns:a16="http://schemas.microsoft.com/office/drawing/2014/main" id="{DF41CEEB-89A9-4359-BD82-31A5032242B9}"/>
                </a:ext>
              </a:extLst>
            </p:cNvPr>
            <p:cNvSpPr/>
            <p:nvPr/>
          </p:nvSpPr>
          <p:spPr>
            <a:xfrm>
              <a:off x="6009520" y="113721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object 130">
              <a:extLst>
                <a:ext uri="{FF2B5EF4-FFF2-40B4-BE49-F238E27FC236}">
                  <a16:creationId xmlns:a16="http://schemas.microsoft.com/office/drawing/2014/main" id="{97AC32E7-3A9C-448B-B9A1-C1D96760C00A}"/>
                </a:ext>
              </a:extLst>
            </p:cNvPr>
            <p:cNvSpPr/>
            <p:nvPr/>
          </p:nvSpPr>
          <p:spPr>
            <a:xfrm>
              <a:off x="6009520" y="113721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object 131">
              <a:extLst>
                <a:ext uri="{FF2B5EF4-FFF2-40B4-BE49-F238E27FC236}">
                  <a16:creationId xmlns:a16="http://schemas.microsoft.com/office/drawing/2014/main" id="{E896A32E-B64B-4472-9ECF-212E7F8CC295}"/>
                </a:ext>
              </a:extLst>
            </p:cNvPr>
            <p:cNvSpPr/>
            <p:nvPr/>
          </p:nvSpPr>
          <p:spPr>
            <a:xfrm>
              <a:off x="6009520" y="76556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object 132">
              <a:extLst>
                <a:ext uri="{FF2B5EF4-FFF2-40B4-BE49-F238E27FC236}">
                  <a16:creationId xmlns:a16="http://schemas.microsoft.com/office/drawing/2014/main" id="{4ACFC55D-8D61-418E-B4F2-43AF3D8C243C}"/>
                </a:ext>
              </a:extLst>
            </p:cNvPr>
            <p:cNvSpPr/>
            <p:nvPr/>
          </p:nvSpPr>
          <p:spPr>
            <a:xfrm>
              <a:off x="6009520" y="76556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object 133">
              <a:extLst>
                <a:ext uri="{FF2B5EF4-FFF2-40B4-BE49-F238E27FC236}">
                  <a16:creationId xmlns:a16="http://schemas.microsoft.com/office/drawing/2014/main" id="{AC21ED75-B698-445D-8F73-2C259A0D4267}"/>
                </a:ext>
              </a:extLst>
            </p:cNvPr>
            <p:cNvSpPr/>
            <p:nvPr/>
          </p:nvSpPr>
          <p:spPr>
            <a:xfrm>
              <a:off x="6009520" y="39390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" name="object 134">
              <a:extLst>
                <a:ext uri="{FF2B5EF4-FFF2-40B4-BE49-F238E27FC236}">
                  <a16:creationId xmlns:a16="http://schemas.microsoft.com/office/drawing/2014/main" id="{9E52CB34-4EED-4926-A642-F414814FFFCC}"/>
                </a:ext>
              </a:extLst>
            </p:cNvPr>
            <p:cNvSpPr/>
            <p:nvPr/>
          </p:nvSpPr>
          <p:spPr>
            <a:xfrm>
              <a:off x="6009520" y="39390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object 135">
              <a:extLst>
                <a:ext uri="{FF2B5EF4-FFF2-40B4-BE49-F238E27FC236}">
                  <a16:creationId xmlns:a16="http://schemas.microsoft.com/office/drawing/2014/main" id="{44E443C2-E163-4F9C-8A6D-5ADBC3E80F73}"/>
                </a:ext>
              </a:extLst>
            </p:cNvPr>
            <p:cNvSpPr/>
            <p:nvPr/>
          </p:nvSpPr>
          <p:spPr>
            <a:xfrm>
              <a:off x="6053970" y="192087"/>
              <a:ext cx="2165350" cy="2112645"/>
            </a:xfrm>
            <a:custGeom>
              <a:avLst/>
              <a:gdLst/>
              <a:ahLst/>
              <a:cxnLst/>
              <a:rect l="l" t="t" r="r" b="b"/>
              <a:pathLst>
                <a:path w="2165350" h="2112645">
                  <a:moveTo>
                    <a:pt x="0" y="2112264"/>
                  </a:moveTo>
                  <a:lnTo>
                    <a:pt x="0" y="0"/>
                  </a:lnTo>
                </a:path>
                <a:path w="2165350" h="2112645">
                  <a:moveTo>
                    <a:pt x="2165349" y="2112264"/>
                  </a:moveTo>
                  <a:lnTo>
                    <a:pt x="2165349" y="0"/>
                  </a:lnTo>
                </a:path>
                <a:path w="2165350" h="2112645">
                  <a:moveTo>
                    <a:pt x="0" y="2112264"/>
                  </a:moveTo>
                  <a:lnTo>
                    <a:pt x="2165349" y="2112264"/>
                  </a:lnTo>
                </a:path>
                <a:path w="2165350" h="2112645">
                  <a:moveTo>
                    <a:pt x="0" y="0"/>
                  </a:moveTo>
                  <a:lnTo>
                    <a:pt x="2165349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" name="object 136">
              <a:extLst>
                <a:ext uri="{FF2B5EF4-FFF2-40B4-BE49-F238E27FC236}">
                  <a16:creationId xmlns:a16="http://schemas.microsoft.com/office/drawing/2014/main" id="{DAA9BFDC-B2A3-4037-A004-D71ED279AF8D}"/>
                </a:ext>
              </a:extLst>
            </p:cNvPr>
            <p:cNvSpPr/>
            <p:nvPr/>
          </p:nvSpPr>
          <p:spPr>
            <a:xfrm>
              <a:off x="6345703" y="288099"/>
              <a:ext cx="1775460" cy="1920239"/>
            </a:xfrm>
            <a:custGeom>
              <a:avLst/>
              <a:gdLst/>
              <a:ahLst/>
              <a:cxnLst/>
              <a:rect l="l" t="t" r="r" b="b"/>
              <a:pathLst>
                <a:path w="1775459" h="1920239">
                  <a:moveTo>
                    <a:pt x="0" y="0"/>
                  </a:moveTo>
                  <a:lnTo>
                    <a:pt x="334821" y="560955"/>
                  </a:lnTo>
                  <a:lnTo>
                    <a:pt x="830199" y="692246"/>
                  </a:lnTo>
                  <a:lnTo>
                    <a:pt x="1775191" y="1920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" name="object 137">
              <a:extLst>
                <a:ext uri="{FF2B5EF4-FFF2-40B4-BE49-F238E27FC236}">
                  <a16:creationId xmlns:a16="http://schemas.microsoft.com/office/drawing/2014/main" id="{DB3CA93E-7F1B-40FF-A1AE-9575D8A9DACF}"/>
                </a:ext>
              </a:extLst>
            </p:cNvPr>
            <p:cNvSpPr/>
            <p:nvPr/>
          </p:nvSpPr>
          <p:spPr>
            <a:xfrm>
              <a:off x="6301253" y="243649"/>
              <a:ext cx="88900" cy="889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" name="object 138">
              <a:extLst>
                <a:ext uri="{FF2B5EF4-FFF2-40B4-BE49-F238E27FC236}">
                  <a16:creationId xmlns:a16="http://schemas.microsoft.com/office/drawing/2014/main" id="{2D53EF8A-0774-4106-AB50-0642C751D8FB}"/>
                </a:ext>
              </a:extLst>
            </p:cNvPr>
            <p:cNvSpPr/>
            <p:nvPr/>
          </p:nvSpPr>
          <p:spPr>
            <a:xfrm>
              <a:off x="6636075" y="804605"/>
              <a:ext cx="88900" cy="889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" name="object 139">
              <a:extLst>
                <a:ext uri="{FF2B5EF4-FFF2-40B4-BE49-F238E27FC236}">
                  <a16:creationId xmlns:a16="http://schemas.microsoft.com/office/drawing/2014/main" id="{0F32834A-6A5B-408A-87C8-9864630BB37B}"/>
                </a:ext>
              </a:extLst>
            </p:cNvPr>
            <p:cNvSpPr/>
            <p:nvPr/>
          </p:nvSpPr>
          <p:spPr>
            <a:xfrm>
              <a:off x="7131453" y="935896"/>
              <a:ext cx="88900" cy="889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" name="object 140">
              <a:extLst>
                <a:ext uri="{FF2B5EF4-FFF2-40B4-BE49-F238E27FC236}">
                  <a16:creationId xmlns:a16="http://schemas.microsoft.com/office/drawing/2014/main" id="{8D2EF2CA-BA84-414D-A823-99ADDF5CB682}"/>
                </a:ext>
              </a:extLst>
            </p:cNvPr>
            <p:cNvSpPr/>
            <p:nvPr/>
          </p:nvSpPr>
          <p:spPr>
            <a:xfrm>
              <a:off x="8076445" y="2163889"/>
              <a:ext cx="88900" cy="889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" name="object 141">
              <a:extLst>
                <a:ext uri="{FF2B5EF4-FFF2-40B4-BE49-F238E27FC236}">
                  <a16:creationId xmlns:a16="http://schemas.microsoft.com/office/drawing/2014/main" id="{7B97EF47-9361-46D1-B898-38400578A07A}"/>
                </a:ext>
              </a:extLst>
            </p:cNvPr>
            <p:cNvSpPr/>
            <p:nvPr/>
          </p:nvSpPr>
          <p:spPr>
            <a:xfrm>
              <a:off x="7114619" y="255587"/>
              <a:ext cx="1041400" cy="410845"/>
            </a:xfrm>
            <a:custGeom>
              <a:avLst/>
              <a:gdLst/>
              <a:ahLst/>
              <a:cxnLst/>
              <a:rect l="l" t="t" r="r" b="b"/>
              <a:pathLst>
                <a:path w="1041400" h="410845">
                  <a:moveTo>
                    <a:pt x="1015801" y="0"/>
                  </a:moveTo>
                  <a:lnTo>
                    <a:pt x="25400" y="0"/>
                  </a:lnTo>
                  <a:lnTo>
                    <a:pt x="14287" y="1587"/>
                  </a:lnTo>
                  <a:lnTo>
                    <a:pt x="6350" y="6350"/>
                  </a:lnTo>
                  <a:lnTo>
                    <a:pt x="1587" y="14287"/>
                  </a:lnTo>
                  <a:lnTo>
                    <a:pt x="0" y="25400"/>
                  </a:lnTo>
                  <a:lnTo>
                    <a:pt x="0" y="385365"/>
                  </a:lnTo>
                  <a:lnTo>
                    <a:pt x="1587" y="396478"/>
                  </a:lnTo>
                  <a:lnTo>
                    <a:pt x="6350" y="404415"/>
                  </a:lnTo>
                  <a:lnTo>
                    <a:pt x="14287" y="409178"/>
                  </a:lnTo>
                  <a:lnTo>
                    <a:pt x="25400" y="410765"/>
                  </a:lnTo>
                  <a:lnTo>
                    <a:pt x="1015801" y="410765"/>
                  </a:lnTo>
                  <a:lnTo>
                    <a:pt x="1026914" y="409178"/>
                  </a:lnTo>
                  <a:lnTo>
                    <a:pt x="1034851" y="404415"/>
                  </a:lnTo>
                  <a:lnTo>
                    <a:pt x="1039614" y="396478"/>
                  </a:lnTo>
                  <a:lnTo>
                    <a:pt x="1041201" y="385365"/>
                  </a:lnTo>
                  <a:lnTo>
                    <a:pt x="1041201" y="25400"/>
                  </a:lnTo>
                  <a:lnTo>
                    <a:pt x="1039614" y="14287"/>
                  </a:lnTo>
                  <a:lnTo>
                    <a:pt x="1034851" y="6350"/>
                  </a:lnTo>
                  <a:lnTo>
                    <a:pt x="1026914" y="1587"/>
                  </a:lnTo>
                  <a:lnTo>
                    <a:pt x="101580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" name="object 142">
              <a:extLst>
                <a:ext uri="{FF2B5EF4-FFF2-40B4-BE49-F238E27FC236}">
                  <a16:creationId xmlns:a16="http://schemas.microsoft.com/office/drawing/2014/main" id="{A0026F8E-04DC-4A14-AF64-4F8DE734552F}"/>
                </a:ext>
              </a:extLst>
            </p:cNvPr>
            <p:cNvSpPr/>
            <p:nvPr/>
          </p:nvSpPr>
          <p:spPr>
            <a:xfrm>
              <a:off x="7114619" y="255587"/>
              <a:ext cx="1041400" cy="410845"/>
            </a:xfrm>
            <a:custGeom>
              <a:avLst/>
              <a:gdLst/>
              <a:ahLst/>
              <a:cxnLst/>
              <a:rect l="l" t="t" r="r" b="b"/>
              <a:pathLst>
                <a:path w="1041400" h="410845">
                  <a:moveTo>
                    <a:pt x="25400" y="410765"/>
                  </a:moveTo>
                  <a:lnTo>
                    <a:pt x="1015801" y="410765"/>
                  </a:lnTo>
                  <a:lnTo>
                    <a:pt x="1026914" y="409178"/>
                  </a:lnTo>
                  <a:lnTo>
                    <a:pt x="1034851" y="404415"/>
                  </a:lnTo>
                  <a:lnTo>
                    <a:pt x="1039614" y="396478"/>
                  </a:lnTo>
                  <a:lnTo>
                    <a:pt x="1041201" y="385365"/>
                  </a:lnTo>
                  <a:lnTo>
                    <a:pt x="1041201" y="25400"/>
                  </a:lnTo>
                  <a:lnTo>
                    <a:pt x="1039614" y="14287"/>
                  </a:lnTo>
                  <a:lnTo>
                    <a:pt x="1034851" y="6350"/>
                  </a:lnTo>
                  <a:lnTo>
                    <a:pt x="1026914" y="1587"/>
                  </a:lnTo>
                  <a:lnTo>
                    <a:pt x="1015801" y="0"/>
                  </a:lnTo>
                  <a:lnTo>
                    <a:pt x="25400" y="0"/>
                  </a:lnTo>
                  <a:lnTo>
                    <a:pt x="14287" y="1587"/>
                  </a:lnTo>
                  <a:lnTo>
                    <a:pt x="6350" y="6350"/>
                  </a:lnTo>
                  <a:lnTo>
                    <a:pt x="1587" y="14287"/>
                  </a:lnTo>
                  <a:lnTo>
                    <a:pt x="0" y="25400"/>
                  </a:lnTo>
                  <a:lnTo>
                    <a:pt x="0" y="385365"/>
                  </a:lnTo>
                  <a:lnTo>
                    <a:pt x="1587" y="396478"/>
                  </a:lnTo>
                  <a:lnTo>
                    <a:pt x="6350" y="404415"/>
                  </a:lnTo>
                  <a:lnTo>
                    <a:pt x="14287" y="409178"/>
                  </a:lnTo>
                  <a:lnTo>
                    <a:pt x="25400" y="410765"/>
                  </a:lnTo>
                  <a:close/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object 143">
              <a:extLst>
                <a:ext uri="{FF2B5EF4-FFF2-40B4-BE49-F238E27FC236}">
                  <a16:creationId xmlns:a16="http://schemas.microsoft.com/office/drawing/2014/main" id="{2E0BF5C6-3F8A-41EB-BF1E-A8AA4E977BB7}"/>
                </a:ext>
              </a:extLst>
            </p:cNvPr>
            <p:cNvSpPr/>
            <p:nvPr/>
          </p:nvSpPr>
          <p:spPr>
            <a:xfrm>
              <a:off x="7243365" y="318239"/>
              <a:ext cx="98107" cy="939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8" name="object 144">
              <a:extLst>
                <a:ext uri="{FF2B5EF4-FFF2-40B4-BE49-F238E27FC236}">
                  <a16:creationId xmlns:a16="http://schemas.microsoft.com/office/drawing/2014/main" id="{64971CED-DB47-4BAC-9FE0-7D02668FB709}"/>
                </a:ext>
              </a:extLst>
            </p:cNvPr>
            <p:cNvSpPr/>
            <p:nvPr/>
          </p:nvSpPr>
          <p:spPr>
            <a:xfrm>
              <a:off x="7165419" y="500261"/>
              <a:ext cx="254000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48" name="object 145">
            <a:extLst>
              <a:ext uri="{FF2B5EF4-FFF2-40B4-BE49-F238E27FC236}">
                <a16:creationId xmlns:a16="http://schemas.microsoft.com/office/drawing/2014/main" id="{0A1035A9-85A3-4DC0-9A8A-3D6C48A7246A}"/>
              </a:ext>
            </a:extLst>
          </p:cNvPr>
          <p:cNvSpPr txBox="1"/>
          <p:nvPr/>
        </p:nvSpPr>
        <p:spPr>
          <a:xfrm>
            <a:off x="6034933" y="3197805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89.8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9" name="object 146">
            <a:extLst>
              <a:ext uri="{FF2B5EF4-FFF2-40B4-BE49-F238E27FC236}">
                <a16:creationId xmlns:a16="http://schemas.microsoft.com/office/drawing/2014/main" id="{A07D09BB-DDC5-4075-9890-C96ADDDEA5C4}"/>
              </a:ext>
            </a:extLst>
          </p:cNvPr>
          <p:cNvSpPr txBox="1"/>
          <p:nvPr/>
        </p:nvSpPr>
        <p:spPr>
          <a:xfrm>
            <a:off x="6034933" y="2826149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90.0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0" name="object 147">
            <a:extLst>
              <a:ext uri="{FF2B5EF4-FFF2-40B4-BE49-F238E27FC236}">
                <a16:creationId xmlns:a16="http://schemas.microsoft.com/office/drawing/2014/main" id="{01463942-589F-4DEB-AEB0-873CF5B124A0}"/>
              </a:ext>
            </a:extLst>
          </p:cNvPr>
          <p:cNvSpPr txBox="1"/>
          <p:nvPr/>
        </p:nvSpPr>
        <p:spPr>
          <a:xfrm>
            <a:off x="6034933" y="2454492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90.2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1" name="object 148">
            <a:extLst>
              <a:ext uri="{FF2B5EF4-FFF2-40B4-BE49-F238E27FC236}">
                <a16:creationId xmlns:a16="http://schemas.microsoft.com/office/drawing/2014/main" id="{C1540C97-8A51-4319-BB38-B97D659D6D26}"/>
              </a:ext>
            </a:extLst>
          </p:cNvPr>
          <p:cNvSpPr txBox="1"/>
          <p:nvPr/>
        </p:nvSpPr>
        <p:spPr>
          <a:xfrm>
            <a:off x="6034933" y="2082836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90.4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2" name="object 149">
            <a:extLst>
              <a:ext uri="{FF2B5EF4-FFF2-40B4-BE49-F238E27FC236}">
                <a16:creationId xmlns:a16="http://schemas.microsoft.com/office/drawing/2014/main" id="{759FD364-B00B-4122-A726-BC3250600DCA}"/>
              </a:ext>
            </a:extLst>
          </p:cNvPr>
          <p:cNvSpPr txBox="1"/>
          <p:nvPr/>
        </p:nvSpPr>
        <p:spPr>
          <a:xfrm>
            <a:off x="6034933" y="1711179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90.6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3" name="object 150">
            <a:extLst>
              <a:ext uri="{FF2B5EF4-FFF2-40B4-BE49-F238E27FC236}">
                <a16:creationId xmlns:a16="http://schemas.microsoft.com/office/drawing/2014/main" id="{85A4EBE4-AEC3-4D13-93A0-7F20572064B0}"/>
              </a:ext>
            </a:extLst>
          </p:cNvPr>
          <p:cNvSpPr txBox="1"/>
          <p:nvPr/>
        </p:nvSpPr>
        <p:spPr>
          <a:xfrm>
            <a:off x="6034933" y="1339523"/>
            <a:ext cx="30861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30">
                <a:latin typeface="Lucida Sans Unicode"/>
                <a:cs typeface="Lucida Sans Unicode"/>
              </a:rPr>
              <a:t>90.8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4" name="object 151">
            <a:extLst>
              <a:ext uri="{FF2B5EF4-FFF2-40B4-BE49-F238E27FC236}">
                <a16:creationId xmlns:a16="http://schemas.microsoft.com/office/drawing/2014/main" id="{DC739063-2A04-48C0-AE89-E0AAE8EF7728}"/>
              </a:ext>
            </a:extLst>
          </p:cNvPr>
          <p:cNvSpPr txBox="1"/>
          <p:nvPr/>
        </p:nvSpPr>
        <p:spPr>
          <a:xfrm>
            <a:off x="5861221" y="1723562"/>
            <a:ext cx="148590" cy="1112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sz="950" spc="60">
                <a:latin typeface="Lucida Sans Unicode"/>
                <a:cs typeface="Lucida Sans Unicode"/>
              </a:rPr>
              <a:t>SQuAD </a:t>
            </a:r>
            <a:r>
              <a:rPr sz="950" spc="25">
                <a:latin typeface="Lucida Sans Unicode"/>
                <a:cs typeface="Lucida Sans Unicode"/>
              </a:rPr>
              <a:t>1.1</a:t>
            </a:r>
            <a:r>
              <a:rPr sz="950" spc="-85">
                <a:latin typeface="Lucida Sans Unicode"/>
                <a:cs typeface="Lucida Sans Unicode"/>
              </a:rPr>
              <a:t> </a:t>
            </a:r>
            <a:r>
              <a:rPr sz="950" spc="60">
                <a:latin typeface="Lucida Sans Unicode"/>
                <a:cs typeface="Lucida Sans Unicode"/>
              </a:rPr>
              <a:t>Score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5" name="object 152">
            <a:extLst>
              <a:ext uri="{FF2B5EF4-FFF2-40B4-BE49-F238E27FC236}">
                <a16:creationId xmlns:a16="http://schemas.microsoft.com/office/drawing/2014/main" id="{DCCA8A2E-702A-41C1-9F01-0415F671E35B}"/>
              </a:ext>
            </a:extLst>
          </p:cNvPr>
          <p:cNvSpPr txBox="1"/>
          <p:nvPr/>
        </p:nvSpPr>
        <p:spPr>
          <a:xfrm>
            <a:off x="6608120" y="1032905"/>
            <a:ext cx="180848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85">
                <a:latin typeface="Lucida Sans Unicode"/>
                <a:cs typeface="Lucida Sans Unicode"/>
              </a:rPr>
              <a:t>(c) </a:t>
            </a:r>
            <a:r>
              <a:rPr sz="1150" spc="100">
                <a:latin typeface="Lucida Sans Unicode"/>
                <a:cs typeface="Lucida Sans Unicode"/>
              </a:rPr>
              <a:t>BERT </a:t>
            </a:r>
            <a:r>
              <a:rPr sz="1150" spc="60">
                <a:latin typeface="Lucida Sans Unicode"/>
                <a:cs typeface="Lucida Sans Unicode"/>
              </a:rPr>
              <a:t>Large</a:t>
            </a:r>
            <a:r>
              <a:rPr sz="1150" spc="-185">
                <a:latin typeface="Lucida Sans Unicode"/>
                <a:cs typeface="Lucida Sans Unicode"/>
              </a:rPr>
              <a:t> </a:t>
            </a:r>
            <a:r>
              <a:rPr sz="1150" spc="50">
                <a:latin typeface="Lucida Sans Unicode"/>
                <a:cs typeface="Lucida Sans Unicode"/>
              </a:rPr>
              <a:t>Pretrain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56" name="object 153">
            <a:extLst>
              <a:ext uri="{FF2B5EF4-FFF2-40B4-BE49-F238E27FC236}">
                <a16:creationId xmlns:a16="http://schemas.microsoft.com/office/drawing/2014/main" id="{BA0C5F86-F69B-466F-9662-D029CE3937E1}"/>
              </a:ext>
            </a:extLst>
          </p:cNvPr>
          <p:cNvSpPr txBox="1"/>
          <p:nvPr/>
        </p:nvSpPr>
        <p:spPr>
          <a:xfrm>
            <a:off x="7873655" y="1261262"/>
            <a:ext cx="609600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28699"/>
              </a:lnSpc>
              <a:spcBef>
                <a:spcPts val="95"/>
              </a:spcBef>
            </a:pPr>
            <a:r>
              <a:rPr sz="950" spc="45">
                <a:latin typeface="Lucida Sans Unicode"/>
                <a:cs typeface="Lucida Sans Unicode"/>
              </a:rPr>
              <a:t>sota  </a:t>
            </a:r>
            <a:r>
              <a:rPr sz="950" spc="55">
                <a:latin typeface="Lucida Sans Unicode"/>
                <a:cs typeface="Lucida Sans Unicode"/>
              </a:rPr>
              <a:t>SimiGrad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8FA240-E80F-4489-989E-7F30A7258F0D}"/>
              </a:ext>
            </a:extLst>
          </p:cNvPr>
          <p:cNvSpPr txBox="1"/>
          <p:nvPr/>
        </p:nvSpPr>
        <p:spPr>
          <a:xfrm>
            <a:off x="1574078" y="4014145"/>
            <a:ext cx="6263844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SimiGrad has better Pareto efficiency than baseline and SOTA: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With the same batch size, SimiGrad has better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With the same performance, SimiGrad has larger batch size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Evaluation - Robustness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7BF2AD-7387-4BE7-BD60-766E57DDD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82" name="图片 381">
            <a:extLst>
              <a:ext uri="{FF2B5EF4-FFF2-40B4-BE49-F238E27FC236}">
                <a16:creationId xmlns:a16="http://schemas.microsoft.com/office/drawing/2014/main" id="{341D6028-98F7-429A-AD59-42CD4363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04" y="2056642"/>
            <a:ext cx="5240227" cy="23380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EE687-EA7D-47EE-B52E-2701B46E51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840"/>
          <a:stretch/>
        </p:blipFill>
        <p:spPr>
          <a:xfrm>
            <a:off x="949884" y="525064"/>
            <a:ext cx="7063068" cy="153157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ED71889-2771-4DFE-855A-A7CA75BD52BE}"/>
              </a:ext>
            </a:extLst>
          </p:cNvPr>
          <p:cNvSpPr txBox="1"/>
          <p:nvPr/>
        </p:nvSpPr>
        <p:spPr>
          <a:xfrm>
            <a:off x="504265" y="4443381"/>
            <a:ext cx="7984377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SimiGrad can automatically warmup learning rate (w/o hand-tuned scheduler)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SimiGrad works well under different hyperparameters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0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187C-5528-425E-B457-07413F58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Large Scale Deep Learning</a:t>
            </a:r>
            <a:endParaRPr 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160B4B6-CC91-4A55-A25A-C69E216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75965E-CF99-4140-B3A4-8D4DDBE1D0AB}"/>
              </a:ext>
            </a:extLst>
          </p:cNvPr>
          <p:cNvSpPr txBox="1"/>
          <p:nvPr/>
        </p:nvSpPr>
        <p:spPr>
          <a:xfrm>
            <a:off x="806822" y="3664710"/>
            <a:ext cx="488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Fast growing of deep learning model scale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3EF7697-BCF5-4A1C-92D7-DDA238FFC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272740"/>
              </p:ext>
            </p:extLst>
          </p:nvPr>
        </p:nvGraphicFramePr>
        <p:xfrm>
          <a:off x="241486" y="587189"/>
          <a:ext cx="5316819" cy="297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C0520905-4502-47C3-900A-DAD07E30F123}"/>
              </a:ext>
            </a:extLst>
          </p:cNvPr>
          <p:cNvGrpSpPr/>
          <p:nvPr/>
        </p:nvGrpSpPr>
        <p:grpSpPr>
          <a:xfrm>
            <a:off x="6024268" y="652182"/>
            <a:ext cx="2521324" cy="1140009"/>
            <a:chOff x="208423" y="1358375"/>
            <a:chExt cx="2521324" cy="146392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8D559BF-99B3-41BB-BE00-242E0C1796A6}"/>
                </a:ext>
              </a:extLst>
            </p:cNvPr>
            <p:cNvSpPr/>
            <p:nvPr/>
          </p:nvSpPr>
          <p:spPr>
            <a:xfrm>
              <a:off x="1210231" y="1425385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CA2F91DC-6ED0-4FF4-8C9D-EA01CC20B8B4}"/>
                </a:ext>
              </a:extLst>
            </p:cNvPr>
            <p:cNvSpPr/>
            <p:nvPr/>
          </p:nvSpPr>
          <p:spPr>
            <a:xfrm>
              <a:off x="652179" y="1833279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83E7ABA-F91B-4936-A6F3-00C3423F55EE}"/>
                </a:ext>
              </a:extLst>
            </p:cNvPr>
            <p:cNvSpPr/>
            <p:nvPr/>
          </p:nvSpPr>
          <p:spPr>
            <a:xfrm>
              <a:off x="1210231" y="2241173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3A1B1EE-9BDC-4AF2-87DA-FA57EDEA43A3}"/>
                </a:ext>
              </a:extLst>
            </p:cNvPr>
            <p:cNvSpPr/>
            <p:nvPr/>
          </p:nvSpPr>
          <p:spPr>
            <a:xfrm>
              <a:off x="1768283" y="1833279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98647AC9-351C-4F68-808A-AC2F4B59FAE6}"/>
                </a:ext>
              </a:extLst>
            </p:cNvPr>
            <p:cNvCxnSpPr>
              <a:stCxn id="10" idx="0"/>
              <a:endCxn id="9" idx="1"/>
            </p:cNvCxnSpPr>
            <p:nvPr/>
          </p:nvCxnSpPr>
          <p:spPr>
            <a:xfrm flipV="1">
              <a:off x="931205" y="1543047"/>
              <a:ext cx="279026" cy="2902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9C6EED08-5A63-4E1B-B5A4-BAA4B9E77CDA}"/>
                </a:ext>
              </a:extLst>
            </p:cNvPr>
            <p:cNvCxnSpPr>
              <a:stCxn id="10" idx="2"/>
              <a:endCxn id="11" idx="1"/>
            </p:cNvCxnSpPr>
            <p:nvPr/>
          </p:nvCxnSpPr>
          <p:spPr>
            <a:xfrm>
              <a:off x="931205" y="2068602"/>
              <a:ext cx="279026" cy="290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3D21BC1B-088E-49AC-ADBA-B81F164C8056}"/>
                </a:ext>
              </a:extLst>
            </p:cNvPr>
            <p:cNvCxnSpPr>
              <a:stCxn id="9" idx="3"/>
              <a:endCxn id="12" idx="0"/>
            </p:cNvCxnSpPr>
            <p:nvPr/>
          </p:nvCxnSpPr>
          <p:spPr>
            <a:xfrm>
              <a:off x="1768283" y="1543047"/>
              <a:ext cx="279026" cy="2902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1656EAD8-5F6F-4415-91DF-0A8EA88E99F4}"/>
                </a:ext>
              </a:extLst>
            </p:cNvPr>
            <p:cNvCxnSpPr>
              <a:stCxn id="11" idx="3"/>
              <a:endCxn id="12" idx="2"/>
            </p:cNvCxnSpPr>
            <p:nvPr/>
          </p:nvCxnSpPr>
          <p:spPr>
            <a:xfrm flipV="1">
              <a:off x="1768283" y="2068602"/>
              <a:ext cx="279026" cy="290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927D140A-66AE-431A-A85B-AB4D72C4152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208423" y="1950941"/>
              <a:ext cx="4437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D1A117F4-BF94-4CF3-87A5-F7AAB97C065F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2326335" y="1950941"/>
              <a:ext cx="4034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1B70862-638E-4AC3-A8C8-6155ECE011BD}"/>
                </a:ext>
              </a:extLst>
            </p:cNvPr>
            <p:cNvSpPr txBox="1"/>
            <p:nvPr/>
          </p:nvSpPr>
          <p:spPr>
            <a:xfrm>
              <a:off x="339161" y="2560688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1</a:t>
              </a:r>
              <a:endParaRPr lang="zh-CN" altLang="en-US" sz="110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4209F5F-1FF7-49A7-8A62-D9BF3E8CFF25}"/>
                </a:ext>
              </a:extLst>
            </p:cNvPr>
            <p:cNvSpPr txBox="1"/>
            <p:nvPr/>
          </p:nvSpPr>
          <p:spPr>
            <a:xfrm>
              <a:off x="1065862" y="2560688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2</a:t>
              </a:r>
              <a:endParaRPr lang="zh-CN" altLang="en-US" sz="110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B3B77B5-9522-4A1F-AF85-B4538A0DEFC6}"/>
                </a:ext>
              </a:extLst>
            </p:cNvPr>
            <p:cNvSpPr txBox="1"/>
            <p:nvPr/>
          </p:nvSpPr>
          <p:spPr>
            <a:xfrm>
              <a:off x="1792563" y="2560688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3</a:t>
              </a:r>
              <a:endParaRPr lang="zh-CN" altLang="en-US" sz="1100"/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37FC4F0-C670-4E7F-B47B-2300D1A43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10231" y="1358375"/>
              <a:ext cx="0" cy="128645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85181C9-8B55-4AAC-A1DA-20A307F3FC00}"/>
                </a:ext>
              </a:extLst>
            </p:cNvPr>
            <p:cNvCxnSpPr>
              <a:cxnSpLocks/>
            </p:cNvCxnSpPr>
            <p:nvPr/>
          </p:nvCxnSpPr>
          <p:spPr>
            <a:xfrm>
              <a:off x="1768283" y="1358375"/>
              <a:ext cx="24280" cy="128645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CF16EA3D-8CF3-4F57-8DA2-67EABF3BF8D7}"/>
              </a:ext>
            </a:extLst>
          </p:cNvPr>
          <p:cNvSpPr txBox="1"/>
          <p:nvPr/>
        </p:nvSpPr>
        <p:spPr>
          <a:xfrm>
            <a:off x="6280140" y="1729681"/>
            <a:ext cx="21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Model Parallelism</a:t>
            </a:r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45DD7BF-25D5-478C-B72D-6F4C8419C3E1}"/>
              </a:ext>
            </a:extLst>
          </p:cNvPr>
          <p:cNvSpPr/>
          <p:nvPr/>
        </p:nvSpPr>
        <p:spPr>
          <a:xfrm>
            <a:off x="6024268" y="589347"/>
            <a:ext cx="2655800" cy="14426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1223E6E-22E0-4D0D-B650-BEC2C60C04F1}"/>
              </a:ext>
            </a:extLst>
          </p:cNvPr>
          <p:cNvGrpSpPr/>
          <p:nvPr/>
        </p:nvGrpSpPr>
        <p:grpSpPr>
          <a:xfrm>
            <a:off x="6024268" y="2079110"/>
            <a:ext cx="2655800" cy="1605034"/>
            <a:chOff x="6024268" y="2052214"/>
            <a:chExt cx="2655800" cy="1605034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20B418A-70FF-4527-965E-96C006900B56}"/>
                </a:ext>
              </a:extLst>
            </p:cNvPr>
            <p:cNvGrpSpPr/>
            <p:nvPr/>
          </p:nvGrpSpPr>
          <p:grpSpPr>
            <a:xfrm>
              <a:off x="6166034" y="2147331"/>
              <a:ext cx="2417091" cy="1097445"/>
              <a:chOff x="2988845" y="1005149"/>
              <a:chExt cx="2885281" cy="2211677"/>
            </a:xfrm>
          </p:grpSpPr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32CFB353-408B-458F-99AC-49541DFD8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8845" y="2523560"/>
                <a:ext cx="2066261" cy="693266"/>
              </a:xfrm>
              <a:prstGeom prst="rect">
                <a:avLst/>
              </a:prstGeom>
            </p:spPr>
          </p:pic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CEB17F1-F5D1-4560-B892-C94AB4E67927}"/>
                  </a:ext>
                </a:extLst>
              </p:cNvPr>
              <p:cNvSpPr txBox="1"/>
              <p:nvPr/>
            </p:nvSpPr>
            <p:spPr>
              <a:xfrm>
                <a:off x="4926084" y="1210840"/>
                <a:ext cx="948042" cy="343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/>
                  <a:t>Machine 1</a:t>
                </a:r>
                <a:endParaRPr lang="zh-CN" altLang="en-US" sz="1100"/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032472-55D1-40A1-9C3D-D46015DFE6B1}"/>
                  </a:ext>
                </a:extLst>
              </p:cNvPr>
              <p:cNvSpPr txBox="1"/>
              <p:nvPr/>
            </p:nvSpPr>
            <p:spPr>
              <a:xfrm>
                <a:off x="4926084" y="1936736"/>
                <a:ext cx="948042" cy="343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/>
                  <a:t>Machine 2</a:t>
                </a:r>
                <a:endParaRPr lang="zh-CN" altLang="en-US" sz="1100"/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92749DD-DEF1-4638-A605-92E1A7A98C84}"/>
                  </a:ext>
                </a:extLst>
              </p:cNvPr>
              <p:cNvSpPr txBox="1"/>
              <p:nvPr/>
            </p:nvSpPr>
            <p:spPr>
              <a:xfrm>
                <a:off x="4926084" y="2727662"/>
                <a:ext cx="948042" cy="343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/>
                  <a:t>Machine 3</a:t>
                </a:r>
                <a:endParaRPr lang="zh-CN" altLang="en-US" sz="1100"/>
              </a:p>
            </p:txBody>
          </p:sp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C614FEC8-CAF6-4B7F-9B05-A705C6D02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8845" y="1005149"/>
                <a:ext cx="2066261" cy="693266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79880B12-C0FB-455D-A5F3-DCA810781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8845" y="1737512"/>
                <a:ext cx="2066261" cy="693266"/>
              </a:xfrm>
              <a:prstGeom prst="rect">
                <a:avLst/>
              </a:prstGeom>
            </p:spPr>
          </p:pic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11EEE298-F9DE-4AAA-9FC6-30B7C76F10C9}"/>
                  </a:ext>
                </a:extLst>
              </p:cNvPr>
              <p:cNvCxnSpPr/>
              <p:nvPr/>
            </p:nvCxnSpPr>
            <p:spPr>
              <a:xfrm>
                <a:off x="3038150" y="1698414"/>
                <a:ext cx="259616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A0C9C08B-CB9B-427B-8F87-747766B1A6E6}"/>
                  </a:ext>
                </a:extLst>
              </p:cNvPr>
              <p:cNvCxnSpPr/>
              <p:nvPr/>
            </p:nvCxnSpPr>
            <p:spPr>
              <a:xfrm>
                <a:off x="3038150" y="2464892"/>
                <a:ext cx="259616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DA03D7F-E124-4B6F-A63D-1BB3A5F2746D}"/>
                </a:ext>
              </a:extLst>
            </p:cNvPr>
            <p:cNvSpPr txBox="1"/>
            <p:nvPr/>
          </p:nvSpPr>
          <p:spPr>
            <a:xfrm>
              <a:off x="6249701" y="3287916"/>
              <a:ext cx="218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/>
                <a:t>Data Parallelism</a:t>
              </a:r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40DB824-707B-4BCB-BF0B-8600EDE753E4}"/>
                </a:ext>
              </a:extLst>
            </p:cNvPr>
            <p:cNvSpPr/>
            <p:nvPr/>
          </p:nvSpPr>
          <p:spPr>
            <a:xfrm>
              <a:off x="6024268" y="2052214"/>
              <a:ext cx="2655800" cy="156018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6166745-B000-4D82-A1E7-C9067DBDAB29}"/>
              </a:ext>
            </a:extLst>
          </p:cNvPr>
          <p:cNvGrpSpPr/>
          <p:nvPr/>
        </p:nvGrpSpPr>
        <p:grpSpPr>
          <a:xfrm>
            <a:off x="6022021" y="3691213"/>
            <a:ext cx="2655800" cy="1218114"/>
            <a:chOff x="6022021" y="3590353"/>
            <a:chExt cx="2655800" cy="121811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02C0350-F371-4405-B17A-9085AF9F7BC2}"/>
                </a:ext>
              </a:extLst>
            </p:cNvPr>
            <p:cNvGrpSpPr/>
            <p:nvPr/>
          </p:nvGrpSpPr>
          <p:grpSpPr>
            <a:xfrm>
              <a:off x="6405819" y="3709285"/>
              <a:ext cx="1789345" cy="691036"/>
              <a:chOff x="6401686" y="1832525"/>
              <a:chExt cx="2528047" cy="973469"/>
            </a:xfrm>
          </p:grpSpPr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1D3AF7C3-F444-435C-A22E-9110D81D8F55}"/>
                  </a:ext>
                </a:extLst>
              </p:cNvPr>
              <p:cNvCxnSpPr>
                <a:stCxn id="31" idx="3"/>
                <a:endCxn id="34" idx="1"/>
              </p:cNvCxnSpPr>
              <p:nvPr/>
            </p:nvCxnSpPr>
            <p:spPr>
              <a:xfrm>
                <a:off x="6959738" y="1950188"/>
                <a:ext cx="98613" cy="3568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C1BDA44F-DE17-479A-AE2B-E80A908DAFC4}"/>
                  </a:ext>
                </a:extLst>
              </p:cNvPr>
              <p:cNvCxnSpPr>
                <a:stCxn id="32" idx="3"/>
                <a:endCxn id="35" idx="1"/>
              </p:cNvCxnSpPr>
              <p:nvPr/>
            </p:nvCxnSpPr>
            <p:spPr>
              <a:xfrm>
                <a:off x="7616403" y="1950188"/>
                <a:ext cx="98613" cy="3568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615B8712-C2FC-4ED1-9251-E2BAF3E43EB4}"/>
                  </a:ext>
                </a:extLst>
              </p:cNvPr>
              <p:cNvCxnSpPr>
                <a:stCxn id="33" idx="3"/>
                <a:endCxn id="38" idx="1"/>
              </p:cNvCxnSpPr>
              <p:nvPr/>
            </p:nvCxnSpPr>
            <p:spPr>
              <a:xfrm>
                <a:off x="8273068" y="1950187"/>
                <a:ext cx="98613" cy="3568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3E6692DC-9829-4C98-888C-428ABF8B8E3D}"/>
                  </a:ext>
                </a:extLst>
              </p:cNvPr>
              <p:cNvCxnSpPr>
                <a:stCxn id="34" idx="3"/>
                <a:endCxn id="36" idx="1"/>
              </p:cNvCxnSpPr>
              <p:nvPr/>
            </p:nvCxnSpPr>
            <p:spPr>
              <a:xfrm>
                <a:off x="7616403" y="2307053"/>
                <a:ext cx="98613" cy="3812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394AF526-0C66-49C0-B256-F418B28664C7}"/>
                  </a:ext>
                </a:extLst>
              </p:cNvPr>
              <p:cNvCxnSpPr>
                <a:stCxn id="35" idx="3"/>
                <a:endCxn id="37" idx="1"/>
              </p:cNvCxnSpPr>
              <p:nvPr/>
            </p:nvCxnSpPr>
            <p:spPr>
              <a:xfrm>
                <a:off x="8273068" y="2307053"/>
                <a:ext cx="98613" cy="3812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A46F44C5-8C94-4541-BD92-0C7C6ADC1653}"/>
                  </a:ext>
                </a:extLst>
              </p:cNvPr>
              <p:cNvSpPr/>
              <p:nvPr/>
            </p:nvSpPr>
            <p:spPr>
              <a:xfrm>
                <a:off x="6401686" y="1832526"/>
                <a:ext cx="558052" cy="235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59771076-B207-47BD-8573-99D7F26881C8}"/>
                  </a:ext>
                </a:extLst>
              </p:cNvPr>
              <p:cNvSpPr/>
              <p:nvPr/>
            </p:nvSpPr>
            <p:spPr>
              <a:xfrm>
                <a:off x="7058351" y="1832526"/>
                <a:ext cx="558052" cy="235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2B0006CA-3702-47F9-AC3F-E2CCF6A506E2}"/>
                  </a:ext>
                </a:extLst>
              </p:cNvPr>
              <p:cNvSpPr/>
              <p:nvPr/>
            </p:nvSpPr>
            <p:spPr>
              <a:xfrm>
                <a:off x="7715016" y="1832525"/>
                <a:ext cx="558052" cy="235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DF307427-BC6D-463C-B293-3D9E0E2550C5}"/>
                  </a:ext>
                </a:extLst>
              </p:cNvPr>
              <p:cNvSpPr/>
              <p:nvPr/>
            </p:nvSpPr>
            <p:spPr>
              <a:xfrm>
                <a:off x="7058351" y="2189391"/>
                <a:ext cx="558052" cy="235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A8A133EC-61B5-425E-A0BD-771DEB8AC996}"/>
                  </a:ext>
                </a:extLst>
              </p:cNvPr>
              <p:cNvSpPr/>
              <p:nvPr/>
            </p:nvSpPr>
            <p:spPr>
              <a:xfrm>
                <a:off x="7715016" y="2189391"/>
                <a:ext cx="558052" cy="235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428AFF69-00D6-42A3-9E00-06B319C7EC08}"/>
                  </a:ext>
                </a:extLst>
              </p:cNvPr>
              <p:cNvSpPr/>
              <p:nvPr/>
            </p:nvSpPr>
            <p:spPr>
              <a:xfrm>
                <a:off x="7715016" y="2570671"/>
                <a:ext cx="558052" cy="235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34740101-D679-41BF-9372-E09AAA189873}"/>
                  </a:ext>
                </a:extLst>
              </p:cNvPr>
              <p:cNvSpPr/>
              <p:nvPr/>
            </p:nvSpPr>
            <p:spPr>
              <a:xfrm>
                <a:off x="8371681" y="2570670"/>
                <a:ext cx="558052" cy="235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97056B9A-5553-4623-A73E-97E657D8BC34}"/>
                  </a:ext>
                </a:extLst>
              </p:cNvPr>
              <p:cNvSpPr/>
              <p:nvPr/>
            </p:nvSpPr>
            <p:spPr>
              <a:xfrm>
                <a:off x="8371681" y="2189390"/>
                <a:ext cx="558052" cy="235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A2AABAC-E282-4A9F-A977-208D0A80963E}"/>
                </a:ext>
              </a:extLst>
            </p:cNvPr>
            <p:cNvSpPr txBox="1"/>
            <p:nvPr/>
          </p:nvSpPr>
          <p:spPr>
            <a:xfrm>
              <a:off x="6315389" y="4439135"/>
              <a:ext cx="218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/>
                <a:t>Pipeline Parallelism</a:t>
              </a:r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E6A0769-7F8F-45A9-8BCE-2341FF74C378}"/>
                </a:ext>
              </a:extLst>
            </p:cNvPr>
            <p:cNvSpPr/>
            <p:nvPr/>
          </p:nvSpPr>
          <p:spPr>
            <a:xfrm>
              <a:off x="6022021" y="3590353"/>
              <a:ext cx="2655800" cy="12181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C50D62BC-F9A2-4F7C-9411-C2D33F372690}"/>
              </a:ext>
            </a:extLst>
          </p:cNvPr>
          <p:cNvSpPr txBox="1"/>
          <p:nvPr/>
        </p:nvSpPr>
        <p:spPr>
          <a:xfrm>
            <a:off x="1258983" y="4464108"/>
            <a:ext cx="404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Various parallelism &amp; large batch training are essential</a:t>
            </a:r>
            <a:endParaRPr lang="zh-CN" altLang="en-US"/>
          </a:p>
        </p:txBody>
      </p:sp>
      <p:sp>
        <p:nvSpPr>
          <p:cNvPr id="48" name="箭头: 下 47">
            <a:extLst>
              <a:ext uri="{FF2B5EF4-FFF2-40B4-BE49-F238E27FC236}">
                <a16:creationId xmlns:a16="http://schemas.microsoft.com/office/drawing/2014/main" id="{41506D40-C840-4A6A-B403-548FEE7F785A}"/>
              </a:ext>
            </a:extLst>
          </p:cNvPr>
          <p:cNvSpPr/>
          <p:nvPr/>
        </p:nvSpPr>
        <p:spPr>
          <a:xfrm>
            <a:off x="3045758" y="4007138"/>
            <a:ext cx="403412" cy="4377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5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380C-51B4-4FA5-A734-C553B76F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F79F-1ECA-41AB-B5D8-CA8FBDEC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Take a step back and look at what we have</a:t>
            </a:r>
          </a:p>
          <a:p>
            <a:r>
              <a:rPr lang="en-US" sz="2800"/>
              <a:t>Existing gradient can be utilized to calculate variance</a:t>
            </a:r>
          </a:p>
          <a:p>
            <a:r>
              <a:rPr lang="en-US" sz="2800"/>
              <a:t>Similarity measurement is simple but effective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EF3F3-567F-4670-AFA9-83882A56E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8D5B519-EB11-4278-9AD5-7C214528112B}"/>
              </a:ext>
            </a:extLst>
          </p:cNvPr>
          <p:cNvSpPr txBox="1">
            <a:spLocks/>
          </p:cNvSpPr>
          <p:nvPr/>
        </p:nvSpPr>
        <p:spPr bwMode="auto">
          <a:xfrm>
            <a:off x="457200" y="638142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latin typeface="+mj-lt"/>
              </a:rPr>
              <a:t>Thank you!</a:t>
            </a:r>
            <a:endParaRPr lang="en-US" sz="3600">
              <a:latin typeface="+mj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B30CE74-41F2-4059-BE23-EA37EC62A4DB}"/>
              </a:ext>
            </a:extLst>
          </p:cNvPr>
          <p:cNvSpPr/>
          <p:nvPr/>
        </p:nvSpPr>
        <p:spPr>
          <a:xfrm>
            <a:off x="5562347" y="575730"/>
            <a:ext cx="3637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</a:rPr>
              <a:t>This work is supported by </a:t>
            </a:r>
            <a:endParaRPr lang="en-US" altLang="zh-CN" sz="1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</a:rPr>
              <a:t>University of Nevada, Ren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</a:rPr>
              <a:t>o, Microsoft Research, 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</a:rPr>
              <a:t>National Science Foundation</a:t>
            </a:r>
          </a:p>
        </p:txBody>
      </p:sp>
      <p:pic>
        <p:nvPicPr>
          <p:cNvPr id="7" name="Picture 4" descr="“unr”的图片搜索结果">
            <a:extLst>
              <a:ext uri="{FF2B5EF4-FFF2-40B4-BE49-F238E27FC236}">
                <a16:creationId xmlns:a16="http://schemas.microsoft.com/office/drawing/2014/main" id="{F3B494FE-3E99-429C-B4F6-E2E71D30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78464" y="1501844"/>
            <a:ext cx="1005192" cy="10051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“National Science Foundation”的图片搜索结果">
            <a:extLst>
              <a:ext uri="{FF2B5EF4-FFF2-40B4-BE49-F238E27FC236}">
                <a16:creationId xmlns:a16="http://schemas.microsoft.com/office/drawing/2014/main" id="{E7262A92-719C-46EA-BDB1-322868A7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36" y="3639354"/>
            <a:ext cx="1299388" cy="13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28FD753-5F6D-4542-A3B8-A376D8A31023}"/>
              </a:ext>
            </a:extLst>
          </p:cNvPr>
          <p:cNvSpPr txBox="1"/>
          <p:nvPr/>
        </p:nvSpPr>
        <p:spPr>
          <a:xfrm>
            <a:off x="457199" y="3920926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Questions?</a:t>
            </a:r>
          </a:p>
          <a:p>
            <a:r>
              <a:rPr lang="en-US" altLang="zh-CN"/>
              <a:t>heyang_qin@nevada.unr.edu, </a:t>
            </a:r>
          </a:p>
          <a:p>
            <a:r>
              <a:rPr lang="en-US" altLang="zh-CN">
                <a:hlinkClick r:id="rId5"/>
              </a:rPr>
              <a:t>https://www.cse.unr.edu/~heyangq/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6DBB9AF-9E5D-46E2-B5DE-9F2DA6341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Picture 2" descr="Logitech Strategic Partner - Microsoft">
            <a:extLst>
              <a:ext uri="{FF2B5EF4-FFF2-40B4-BE49-F238E27FC236}">
                <a16:creationId xmlns:a16="http://schemas.microsoft.com/office/drawing/2014/main" id="{F6C318E3-F950-440A-98A2-79DE8F1A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61" y="2571750"/>
            <a:ext cx="2797199" cy="10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E7DE7CB-1D95-4A43-B91C-257D941D23F8}"/>
              </a:ext>
            </a:extLst>
          </p:cNvPr>
          <p:cNvSpPr txBox="1"/>
          <p:nvPr/>
        </p:nvSpPr>
        <p:spPr>
          <a:xfrm>
            <a:off x="457199" y="1417588"/>
            <a:ext cx="4604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SimiGrad will be officially integrated as part of DeepSpeed framework soon, stay tuned!</a:t>
            </a:r>
          </a:p>
          <a:p>
            <a:endParaRPr lang="en-US" altLang="zh-CN"/>
          </a:p>
          <a:p>
            <a:r>
              <a:rPr lang="en-US" altLang="zh-CN"/>
              <a:t>Code: </a:t>
            </a:r>
            <a:r>
              <a:rPr lang="en-US" altLang="zh-CN">
                <a:hlinkClick r:id="rId7"/>
              </a:rPr>
              <a:t>https://github.com/HeyangQin/SimiGrad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95E91-848A-47AE-9F14-45E9E5C8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35" y="2580980"/>
            <a:ext cx="1020295" cy="10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2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1CF37C-B442-40A4-9C93-B1FC7E43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187C-5528-425E-B457-07413F58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/>
              <a:t>Parallelize Deep Learning</a:t>
            </a:r>
            <a:endParaRPr 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F2AECEF8-92E5-4510-8A5C-5060146EF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17B6292-FE13-5D44-A34A-DDD06CF37AC5}" type="slidenum">
              <a:rPr lang="en-US" smtClean="0"/>
              <a:pPr algn="ctr"/>
              <a:t>23</a:t>
            </a:fld>
            <a:endParaRPr 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04186AA-3666-4480-B4AD-E9825D0AD8BC}"/>
              </a:ext>
            </a:extLst>
          </p:cNvPr>
          <p:cNvSpPr txBox="1"/>
          <p:nvPr/>
        </p:nvSpPr>
        <p:spPr>
          <a:xfrm>
            <a:off x="374645" y="3323317"/>
            <a:ext cx="21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Model Parallelism</a:t>
            </a:r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9AA5B6A-73E3-4824-A3B0-29211FD48820}"/>
              </a:ext>
            </a:extLst>
          </p:cNvPr>
          <p:cNvGrpSpPr/>
          <p:nvPr/>
        </p:nvGrpSpPr>
        <p:grpSpPr>
          <a:xfrm>
            <a:off x="208423" y="1210232"/>
            <a:ext cx="2521324" cy="1897001"/>
            <a:chOff x="208423" y="1210232"/>
            <a:chExt cx="2521324" cy="189700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184F126-9410-4763-ADF4-B661C783CC7C}"/>
                </a:ext>
              </a:extLst>
            </p:cNvPr>
            <p:cNvSpPr/>
            <p:nvPr/>
          </p:nvSpPr>
          <p:spPr>
            <a:xfrm>
              <a:off x="1210231" y="1425385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363E1B7D-ABE6-4909-BD3C-C5D12091C783}"/>
                </a:ext>
              </a:extLst>
            </p:cNvPr>
            <p:cNvSpPr/>
            <p:nvPr/>
          </p:nvSpPr>
          <p:spPr>
            <a:xfrm>
              <a:off x="652179" y="1833279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45FAE487-E5A7-488F-80D0-86A2C8324AA8}"/>
                </a:ext>
              </a:extLst>
            </p:cNvPr>
            <p:cNvSpPr/>
            <p:nvPr/>
          </p:nvSpPr>
          <p:spPr>
            <a:xfrm>
              <a:off x="1210231" y="2241173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B6441D7F-63CC-41F3-9C92-1E078ABFAACD}"/>
                </a:ext>
              </a:extLst>
            </p:cNvPr>
            <p:cNvSpPr/>
            <p:nvPr/>
          </p:nvSpPr>
          <p:spPr>
            <a:xfrm>
              <a:off x="1768283" y="1833279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19801E44-58CC-444D-BCA9-21F02EB39A0C}"/>
                </a:ext>
              </a:extLst>
            </p:cNvPr>
            <p:cNvCxnSpPr>
              <a:stCxn id="40" idx="0"/>
              <a:endCxn id="4" idx="1"/>
            </p:cNvCxnSpPr>
            <p:nvPr/>
          </p:nvCxnSpPr>
          <p:spPr>
            <a:xfrm flipV="1">
              <a:off x="931205" y="1543047"/>
              <a:ext cx="279026" cy="2902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92875F75-1AC4-4BB2-A59F-C268C037DF8C}"/>
                </a:ext>
              </a:extLst>
            </p:cNvPr>
            <p:cNvCxnSpPr>
              <a:stCxn id="40" idx="2"/>
              <a:endCxn id="41" idx="1"/>
            </p:cNvCxnSpPr>
            <p:nvPr/>
          </p:nvCxnSpPr>
          <p:spPr>
            <a:xfrm>
              <a:off x="931205" y="2068602"/>
              <a:ext cx="279026" cy="290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2A192D28-68E0-4B46-B0BF-9BF2A6042DAE}"/>
                </a:ext>
              </a:extLst>
            </p:cNvPr>
            <p:cNvCxnSpPr>
              <a:stCxn id="4" idx="3"/>
              <a:endCxn id="45" idx="0"/>
            </p:cNvCxnSpPr>
            <p:nvPr/>
          </p:nvCxnSpPr>
          <p:spPr>
            <a:xfrm>
              <a:off x="1768283" y="1543047"/>
              <a:ext cx="279026" cy="2902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322B5723-F741-49AB-BA73-D64927088FD6}"/>
                </a:ext>
              </a:extLst>
            </p:cNvPr>
            <p:cNvCxnSpPr>
              <a:stCxn id="41" idx="3"/>
              <a:endCxn id="45" idx="2"/>
            </p:cNvCxnSpPr>
            <p:nvPr/>
          </p:nvCxnSpPr>
          <p:spPr>
            <a:xfrm flipV="1">
              <a:off x="1768283" y="2068602"/>
              <a:ext cx="279026" cy="290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C3B3F44-FD25-48B3-970C-A6877BE47278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208423" y="1950941"/>
              <a:ext cx="4437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735E76CA-62D4-40AB-BFD7-C28649E32457}"/>
                </a:ext>
              </a:extLst>
            </p:cNvPr>
            <p:cNvCxnSpPr>
              <a:stCxn id="45" idx="3"/>
            </p:cNvCxnSpPr>
            <p:nvPr/>
          </p:nvCxnSpPr>
          <p:spPr>
            <a:xfrm>
              <a:off x="2326335" y="1950941"/>
              <a:ext cx="4034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F6AAABEF-9489-4758-9129-0B1A3563C2CC}"/>
                </a:ext>
              </a:extLst>
            </p:cNvPr>
            <p:cNvSpPr txBox="1"/>
            <p:nvPr/>
          </p:nvSpPr>
          <p:spPr>
            <a:xfrm>
              <a:off x="366055" y="2845623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1</a:t>
              </a:r>
              <a:endParaRPr lang="zh-CN" altLang="en-US" sz="110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AA32F45-4013-4AD3-968C-7736A5ACB974}"/>
                </a:ext>
              </a:extLst>
            </p:cNvPr>
            <p:cNvSpPr txBox="1"/>
            <p:nvPr/>
          </p:nvSpPr>
          <p:spPr>
            <a:xfrm>
              <a:off x="1092756" y="2845623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2</a:t>
              </a:r>
              <a:endParaRPr lang="zh-CN" altLang="en-US" sz="1100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24C3382B-B9BD-4D26-B4DA-391344A06511}"/>
                </a:ext>
              </a:extLst>
            </p:cNvPr>
            <p:cNvSpPr txBox="1"/>
            <p:nvPr/>
          </p:nvSpPr>
          <p:spPr>
            <a:xfrm>
              <a:off x="1819457" y="2845623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3</a:t>
              </a:r>
              <a:endParaRPr lang="zh-CN" altLang="en-US" sz="1100"/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9E450C88-120C-44EE-8B4D-161208589274}"/>
                </a:ext>
              </a:extLst>
            </p:cNvPr>
            <p:cNvCxnSpPr/>
            <p:nvPr/>
          </p:nvCxnSpPr>
          <p:spPr>
            <a:xfrm>
              <a:off x="1210231" y="1210232"/>
              <a:ext cx="0" cy="152624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AE1A2FF8-5B07-49AC-8AFE-D5F8C474C7A6}"/>
                </a:ext>
              </a:extLst>
            </p:cNvPr>
            <p:cNvCxnSpPr/>
            <p:nvPr/>
          </p:nvCxnSpPr>
          <p:spPr>
            <a:xfrm>
              <a:off x="1768283" y="1210232"/>
              <a:ext cx="0" cy="152624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7C5C08E8-E20D-4917-A2CE-3B3667DD3684}"/>
              </a:ext>
            </a:extLst>
          </p:cNvPr>
          <p:cNvSpPr txBox="1"/>
          <p:nvPr/>
        </p:nvSpPr>
        <p:spPr>
          <a:xfrm>
            <a:off x="3357841" y="3334865"/>
            <a:ext cx="21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Data Parallelism</a:t>
            </a:r>
            <a:endParaRPr lang="zh-CN" alt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C1ADC0AC-07EB-4520-978B-A825BAEEAC3B}"/>
              </a:ext>
            </a:extLst>
          </p:cNvPr>
          <p:cNvSpPr txBox="1"/>
          <p:nvPr/>
        </p:nvSpPr>
        <p:spPr>
          <a:xfrm>
            <a:off x="6571269" y="3334865"/>
            <a:ext cx="21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Pipeline Parallelism</a:t>
            </a:r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4B41761-0C23-4E63-AFE9-0818D791D3AF}"/>
              </a:ext>
            </a:extLst>
          </p:cNvPr>
          <p:cNvGrpSpPr/>
          <p:nvPr/>
        </p:nvGrpSpPr>
        <p:grpSpPr>
          <a:xfrm>
            <a:off x="6401686" y="1832525"/>
            <a:ext cx="2528047" cy="973469"/>
            <a:chOff x="6401686" y="1832525"/>
            <a:chExt cx="2528047" cy="973469"/>
          </a:xfrm>
        </p:grpSpPr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6FEA52F1-B8AC-427E-BB28-9BD7AD7492B2}"/>
                </a:ext>
              </a:extLst>
            </p:cNvPr>
            <p:cNvCxnSpPr>
              <a:stCxn id="84" idx="3"/>
              <a:endCxn id="87" idx="1"/>
            </p:cNvCxnSpPr>
            <p:nvPr/>
          </p:nvCxnSpPr>
          <p:spPr>
            <a:xfrm>
              <a:off x="6959738" y="1950188"/>
              <a:ext cx="98613" cy="356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39129C78-00E6-4ED4-B3ED-562DF935C750}"/>
                </a:ext>
              </a:extLst>
            </p:cNvPr>
            <p:cNvCxnSpPr>
              <a:stCxn id="85" idx="3"/>
              <a:endCxn id="88" idx="1"/>
            </p:cNvCxnSpPr>
            <p:nvPr/>
          </p:nvCxnSpPr>
          <p:spPr>
            <a:xfrm>
              <a:off x="7616403" y="1950188"/>
              <a:ext cx="98613" cy="356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E6043968-12AE-487B-BEB5-8D8613F12AD1}"/>
                </a:ext>
              </a:extLst>
            </p:cNvPr>
            <p:cNvCxnSpPr>
              <a:stCxn id="86" idx="3"/>
              <a:endCxn id="95" idx="1"/>
            </p:cNvCxnSpPr>
            <p:nvPr/>
          </p:nvCxnSpPr>
          <p:spPr>
            <a:xfrm>
              <a:off x="8273068" y="1950187"/>
              <a:ext cx="98613" cy="356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39D935DC-838E-4209-82BD-4B406D477557}"/>
                </a:ext>
              </a:extLst>
            </p:cNvPr>
            <p:cNvCxnSpPr>
              <a:stCxn id="87" idx="3"/>
              <a:endCxn id="93" idx="1"/>
            </p:cNvCxnSpPr>
            <p:nvPr/>
          </p:nvCxnSpPr>
          <p:spPr>
            <a:xfrm>
              <a:off x="7616403" y="2307053"/>
              <a:ext cx="98613" cy="381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2DC6EE88-7D1D-41D7-8070-2E8EE7AEA34A}"/>
                </a:ext>
              </a:extLst>
            </p:cNvPr>
            <p:cNvCxnSpPr>
              <a:stCxn id="88" idx="3"/>
              <a:endCxn id="94" idx="1"/>
            </p:cNvCxnSpPr>
            <p:nvPr/>
          </p:nvCxnSpPr>
          <p:spPr>
            <a:xfrm>
              <a:off x="8273068" y="2307053"/>
              <a:ext cx="98613" cy="381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A738B91B-CFC6-4355-9BE6-D05AF061F603}"/>
                </a:ext>
              </a:extLst>
            </p:cNvPr>
            <p:cNvSpPr/>
            <p:nvPr/>
          </p:nvSpPr>
          <p:spPr>
            <a:xfrm>
              <a:off x="6401686" y="1832526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6EC22FE7-98E5-49AE-B46D-F51044E13FB7}"/>
                </a:ext>
              </a:extLst>
            </p:cNvPr>
            <p:cNvSpPr/>
            <p:nvPr/>
          </p:nvSpPr>
          <p:spPr>
            <a:xfrm>
              <a:off x="7058351" y="1832526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0CA7447B-FD20-4CDB-89DA-CE83935E0CF5}"/>
                </a:ext>
              </a:extLst>
            </p:cNvPr>
            <p:cNvSpPr/>
            <p:nvPr/>
          </p:nvSpPr>
          <p:spPr>
            <a:xfrm>
              <a:off x="7715016" y="1832525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1807CFDB-FD68-4E87-A479-369150B4A6DF}"/>
                </a:ext>
              </a:extLst>
            </p:cNvPr>
            <p:cNvSpPr/>
            <p:nvPr/>
          </p:nvSpPr>
          <p:spPr>
            <a:xfrm>
              <a:off x="7058351" y="2189391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BED1FC8E-32EC-4192-93CB-F9AE757DB3C1}"/>
                </a:ext>
              </a:extLst>
            </p:cNvPr>
            <p:cNvSpPr/>
            <p:nvPr/>
          </p:nvSpPr>
          <p:spPr>
            <a:xfrm>
              <a:off x="7715016" y="2189391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: 圆角 92">
              <a:extLst>
                <a:ext uri="{FF2B5EF4-FFF2-40B4-BE49-F238E27FC236}">
                  <a16:creationId xmlns:a16="http://schemas.microsoft.com/office/drawing/2014/main" id="{0819E75B-A7BF-4B24-828A-C03876232389}"/>
                </a:ext>
              </a:extLst>
            </p:cNvPr>
            <p:cNvSpPr/>
            <p:nvPr/>
          </p:nvSpPr>
          <p:spPr>
            <a:xfrm>
              <a:off x="7715016" y="2570671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6B5476ED-230F-4CE2-A9B5-46C3F2B8A11D}"/>
                </a:ext>
              </a:extLst>
            </p:cNvPr>
            <p:cNvSpPr/>
            <p:nvPr/>
          </p:nvSpPr>
          <p:spPr>
            <a:xfrm>
              <a:off x="8371681" y="2570670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0F21EC12-21CF-4E4F-824A-6915E48F4F3C}"/>
                </a:ext>
              </a:extLst>
            </p:cNvPr>
            <p:cNvSpPr/>
            <p:nvPr/>
          </p:nvSpPr>
          <p:spPr>
            <a:xfrm>
              <a:off x="8371681" y="2189390"/>
              <a:ext cx="558052" cy="2353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9864F06C-44AD-4108-A266-7C3F05D3DD0C}"/>
              </a:ext>
            </a:extLst>
          </p:cNvPr>
          <p:cNvSpPr txBox="1"/>
          <p:nvPr/>
        </p:nvSpPr>
        <p:spPr>
          <a:xfrm>
            <a:off x="2075088" y="4185539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Batch size is a key control knob of parallelism</a:t>
            </a:r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D8F222F-02D2-4DDC-98E1-DA986C04D73C}"/>
              </a:ext>
            </a:extLst>
          </p:cNvPr>
          <p:cNvGrpSpPr/>
          <p:nvPr/>
        </p:nvGrpSpPr>
        <p:grpSpPr>
          <a:xfrm>
            <a:off x="2988845" y="1005149"/>
            <a:ext cx="2885281" cy="2211677"/>
            <a:chOff x="2988845" y="1005149"/>
            <a:chExt cx="2885281" cy="2211677"/>
          </a:xfrm>
        </p:grpSpPr>
        <p:pic>
          <p:nvPicPr>
            <p:cNvPr id="83" name="图片 82">
              <a:extLst>
                <a:ext uri="{FF2B5EF4-FFF2-40B4-BE49-F238E27FC236}">
                  <a16:creationId xmlns:a16="http://schemas.microsoft.com/office/drawing/2014/main" id="{6AEF625C-2530-4553-8917-48FC96603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845" y="2523561"/>
              <a:ext cx="2066261" cy="693265"/>
            </a:xfrm>
            <a:prstGeom prst="rect">
              <a:avLst/>
            </a:prstGeom>
          </p:spPr>
        </p:pic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4F69F10-D359-4D5B-9C38-A6796C80E335}"/>
                </a:ext>
              </a:extLst>
            </p:cNvPr>
            <p:cNvSpPr txBox="1"/>
            <p:nvPr/>
          </p:nvSpPr>
          <p:spPr>
            <a:xfrm>
              <a:off x="5013514" y="1210840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1</a:t>
              </a:r>
              <a:endParaRPr lang="zh-CN" altLang="en-US" sz="1100"/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FFFCFA15-6498-4512-805C-D5488039C966}"/>
                </a:ext>
              </a:extLst>
            </p:cNvPr>
            <p:cNvSpPr txBox="1"/>
            <p:nvPr/>
          </p:nvSpPr>
          <p:spPr>
            <a:xfrm>
              <a:off x="5013514" y="1936736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2</a:t>
              </a:r>
              <a:endParaRPr lang="zh-CN" altLang="en-US" sz="1100"/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F347970A-6526-48EB-BB67-5E6203B6EBA3}"/>
                </a:ext>
              </a:extLst>
            </p:cNvPr>
            <p:cNvSpPr txBox="1"/>
            <p:nvPr/>
          </p:nvSpPr>
          <p:spPr>
            <a:xfrm>
              <a:off x="5013514" y="2727661"/>
              <a:ext cx="860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/>
                <a:t>Machine 3</a:t>
              </a:r>
              <a:endParaRPr lang="zh-CN" altLang="en-US" sz="1100"/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FA4936B2-5AF8-42CC-8BC7-239FF9D8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8151" y="1005149"/>
              <a:ext cx="2066261" cy="693265"/>
            </a:xfrm>
            <a:prstGeom prst="rect">
              <a:avLst/>
            </a:prstGeom>
          </p:spPr>
        </p:pic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4ECD7B91-1A7D-42E1-B937-B9DC85F5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8150" y="1737511"/>
              <a:ext cx="2066261" cy="693265"/>
            </a:xfrm>
            <a:prstGeom prst="rect">
              <a:avLst/>
            </a:prstGeom>
          </p:spPr>
        </p:pic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DC9BC5B5-36F2-4164-B0B7-1EF6E39500FC}"/>
                </a:ext>
              </a:extLst>
            </p:cNvPr>
            <p:cNvCxnSpPr/>
            <p:nvPr/>
          </p:nvCxnSpPr>
          <p:spPr>
            <a:xfrm>
              <a:off x="3038150" y="1698414"/>
              <a:ext cx="2596168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5A536391-575B-4F64-8A6D-C792D8D470D0}"/>
                </a:ext>
              </a:extLst>
            </p:cNvPr>
            <p:cNvCxnSpPr/>
            <p:nvPr/>
          </p:nvCxnSpPr>
          <p:spPr>
            <a:xfrm>
              <a:off x="3038150" y="2464892"/>
              <a:ext cx="2596168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631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图片 123" descr="图表&#10;&#10;描述已自动生成">
            <a:extLst>
              <a:ext uri="{FF2B5EF4-FFF2-40B4-BE49-F238E27FC236}">
                <a16:creationId xmlns:a16="http://schemas.microsoft.com/office/drawing/2014/main" id="{95771B6B-083A-42DC-8254-ACA20E1E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85" y="1721410"/>
            <a:ext cx="4373177" cy="1700680"/>
          </a:xfrm>
          <a:prstGeom prst="rect">
            <a:avLst/>
          </a:prstGeom>
        </p:spPr>
      </p:pic>
      <p:pic>
        <p:nvPicPr>
          <p:cNvPr id="123" name="Picture 2">
            <a:extLst>
              <a:ext uri="{FF2B5EF4-FFF2-40B4-BE49-F238E27FC236}">
                <a16:creationId xmlns:a16="http://schemas.microsoft.com/office/drawing/2014/main" id="{4EEE43C0-034D-4EA5-BC99-349C9B56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7" y="2398591"/>
            <a:ext cx="3358545" cy="24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A8859671-14EB-40BA-9A7D-F607EA3CE959}"/>
              </a:ext>
            </a:extLst>
          </p:cNvPr>
          <p:cNvGrpSpPr/>
          <p:nvPr/>
        </p:nvGrpSpPr>
        <p:grpSpPr>
          <a:xfrm>
            <a:off x="85065" y="832684"/>
            <a:ext cx="4358163" cy="1555476"/>
            <a:chOff x="-13222" y="2057250"/>
            <a:chExt cx="4358163" cy="1555476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ADFB5095-7E01-4EE2-9194-A40F88494A4F}"/>
                </a:ext>
              </a:extLst>
            </p:cNvPr>
            <p:cNvGrpSpPr/>
            <p:nvPr/>
          </p:nvGrpSpPr>
          <p:grpSpPr>
            <a:xfrm>
              <a:off x="689589" y="2094096"/>
              <a:ext cx="237476" cy="361064"/>
              <a:chOff x="1242874" y="3559946"/>
              <a:chExt cx="237476" cy="361064"/>
            </a:xfrm>
          </p:grpSpPr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C63F0000-0B3D-4D74-8D0B-BA2C8CFBF67A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6EBC276A-36E4-4C95-91B0-27E37601E578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8920DE1D-E601-45CC-BE7C-2483EDADDC73}"/>
                </a:ext>
              </a:extLst>
            </p:cNvPr>
            <p:cNvGrpSpPr/>
            <p:nvPr/>
          </p:nvGrpSpPr>
          <p:grpSpPr>
            <a:xfrm>
              <a:off x="933723" y="2094096"/>
              <a:ext cx="237476" cy="361064"/>
              <a:chOff x="1242874" y="3559946"/>
              <a:chExt cx="237476" cy="361064"/>
            </a:xfrm>
          </p:grpSpPr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C9363434-B9CD-4022-A53F-AF794F02C2DA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C38E2AB5-0E78-431C-9B1E-5F773F9660FB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990E7BC0-33DC-472C-AB2B-774FE1D28EEA}"/>
                </a:ext>
              </a:extLst>
            </p:cNvPr>
            <p:cNvGrpSpPr/>
            <p:nvPr/>
          </p:nvGrpSpPr>
          <p:grpSpPr>
            <a:xfrm>
              <a:off x="1177857" y="2094096"/>
              <a:ext cx="237476" cy="361064"/>
              <a:chOff x="1242874" y="3559946"/>
              <a:chExt cx="237476" cy="361064"/>
            </a:xfrm>
          </p:grpSpPr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8F16DB4C-CC56-414F-88FE-484F0D36AA60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101ECD31-C143-4DF9-A7DA-CBA7DBAF7EC1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4E05CFD5-46CB-4D0A-A1DC-53078D86F792}"/>
                </a:ext>
              </a:extLst>
            </p:cNvPr>
            <p:cNvGrpSpPr/>
            <p:nvPr/>
          </p:nvGrpSpPr>
          <p:grpSpPr>
            <a:xfrm>
              <a:off x="1421991" y="2094096"/>
              <a:ext cx="237476" cy="361064"/>
              <a:chOff x="1242874" y="3559946"/>
              <a:chExt cx="237476" cy="361064"/>
            </a:xfrm>
          </p:grpSpPr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D60E47D8-E7A9-4513-8147-E37AD0CA0EAF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3183D1F7-5B59-44C6-A321-F5F2A8D6140D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1776C49F-AAE5-4046-A6F2-CEC805DAC1EF}"/>
                </a:ext>
              </a:extLst>
            </p:cNvPr>
            <p:cNvGrpSpPr/>
            <p:nvPr/>
          </p:nvGrpSpPr>
          <p:grpSpPr>
            <a:xfrm>
              <a:off x="1666125" y="2094096"/>
              <a:ext cx="237476" cy="361064"/>
              <a:chOff x="1242874" y="3559946"/>
              <a:chExt cx="237476" cy="361064"/>
            </a:xfrm>
          </p:grpSpPr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C3762CFC-CBF9-4859-86B6-E6D40DF39E70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3EB3EFF3-5F3D-469A-B2F9-050E4E061F71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18C368F3-307A-4A23-BB05-64BD91923E46}"/>
                </a:ext>
              </a:extLst>
            </p:cNvPr>
            <p:cNvGrpSpPr/>
            <p:nvPr/>
          </p:nvGrpSpPr>
          <p:grpSpPr>
            <a:xfrm>
              <a:off x="1910259" y="2094096"/>
              <a:ext cx="237476" cy="361064"/>
              <a:chOff x="1242874" y="3559946"/>
              <a:chExt cx="237476" cy="361064"/>
            </a:xfrm>
          </p:grpSpPr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2FABE620-C828-45AC-B01B-9BE8573306BF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5661782C-BEC3-4E2E-9DC8-FA1BE5B81982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9E93952-4CCB-4615-BBE1-C543FB72E405}"/>
                </a:ext>
              </a:extLst>
            </p:cNvPr>
            <p:cNvGrpSpPr/>
            <p:nvPr/>
          </p:nvGrpSpPr>
          <p:grpSpPr>
            <a:xfrm>
              <a:off x="2154393" y="2094096"/>
              <a:ext cx="237476" cy="361064"/>
              <a:chOff x="1242874" y="3559946"/>
              <a:chExt cx="237476" cy="361064"/>
            </a:xfrm>
          </p:grpSpPr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3AE2602D-9825-4C71-84A3-0CFA8559F2C6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CC101C6F-B877-42ED-9492-C0D923C4306B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C1743A89-7EAA-4739-B34D-272BC470F6C3}"/>
                </a:ext>
              </a:extLst>
            </p:cNvPr>
            <p:cNvGrpSpPr/>
            <p:nvPr/>
          </p:nvGrpSpPr>
          <p:grpSpPr>
            <a:xfrm>
              <a:off x="2398527" y="2094096"/>
              <a:ext cx="237476" cy="361064"/>
              <a:chOff x="1242874" y="3559946"/>
              <a:chExt cx="237476" cy="361064"/>
            </a:xfrm>
          </p:grpSpPr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94B2C455-AAEC-4373-8069-320E2E044B67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FCB99900-87A0-430C-89B3-382887C917A0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1B5A5B4A-8757-4D79-B34B-947B164577AC}"/>
                </a:ext>
              </a:extLst>
            </p:cNvPr>
            <p:cNvGrpSpPr/>
            <p:nvPr/>
          </p:nvGrpSpPr>
          <p:grpSpPr>
            <a:xfrm>
              <a:off x="2642661" y="2094096"/>
              <a:ext cx="237476" cy="361064"/>
              <a:chOff x="1242874" y="3559946"/>
              <a:chExt cx="237476" cy="361064"/>
            </a:xfrm>
          </p:grpSpPr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5D74AB08-0880-45C7-82E6-AEDBCF252264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ED4F7609-6893-4E8B-8DCA-A268419038A4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9BAED511-7C89-4C10-86B9-AC349BF9941D}"/>
                </a:ext>
              </a:extLst>
            </p:cNvPr>
            <p:cNvGrpSpPr/>
            <p:nvPr/>
          </p:nvGrpSpPr>
          <p:grpSpPr>
            <a:xfrm>
              <a:off x="2886795" y="2094096"/>
              <a:ext cx="237476" cy="361064"/>
              <a:chOff x="1242874" y="3559946"/>
              <a:chExt cx="237476" cy="361064"/>
            </a:xfrm>
          </p:grpSpPr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8367F02E-B8F5-4157-9315-32E549E2DC4B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F854EDBD-F0B4-4082-9C08-69D492B4B971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CCC314B3-400C-4B7A-B94A-EB7D0369242F}"/>
                </a:ext>
              </a:extLst>
            </p:cNvPr>
            <p:cNvGrpSpPr/>
            <p:nvPr/>
          </p:nvGrpSpPr>
          <p:grpSpPr>
            <a:xfrm>
              <a:off x="3130929" y="2094096"/>
              <a:ext cx="237476" cy="361064"/>
              <a:chOff x="1242874" y="3559946"/>
              <a:chExt cx="237476" cy="361064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E5A87F74-A577-4654-A570-DCBDDB38AE3D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37ADD75E-AA1F-422F-961C-E8D6CC7F17AC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6C413A73-DAC2-4C73-BBE1-E1FD14428595}"/>
                </a:ext>
              </a:extLst>
            </p:cNvPr>
            <p:cNvGrpSpPr/>
            <p:nvPr/>
          </p:nvGrpSpPr>
          <p:grpSpPr>
            <a:xfrm>
              <a:off x="3375063" y="2094096"/>
              <a:ext cx="237476" cy="361064"/>
              <a:chOff x="1242874" y="3559946"/>
              <a:chExt cx="237476" cy="361064"/>
            </a:xfrm>
          </p:grpSpPr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470BF36F-44B2-43BD-B576-029D8D46591F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1E27EAD0-8A6D-4BBA-8BE4-5B5FD9A206C5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6F6AB314-2F7F-4739-82D1-C336801DA318}"/>
                </a:ext>
              </a:extLst>
            </p:cNvPr>
            <p:cNvGrpSpPr/>
            <p:nvPr/>
          </p:nvGrpSpPr>
          <p:grpSpPr>
            <a:xfrm>
              <a:off x="3619197" y="2094096"/>
              <a:ext cx="237476" cy="361064"/>
              <a:chOff x="1242874" y="3559946"/>
              <a:chExt cx="237476" cy="361064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CCC282D9-1B66-4ACA-A0E1-F61BCF9F93FF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1D4B0578-7D47-40F9-9E44-56146DEFE96A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3D7E3BDC-789C-4041-AE23-E220725E0755}"/>
                </a:ext>
              </a:extLst>
            </p:cNvPr>
            <p:cNvGrpSpPr/>
            <p:nvPr/>
          </p:nvGrpSpPr>
          <p:grpSpPr>
            <a:xfrm>
              <a:off x="3863331" y="2094096"/>
              <a:ext cx="237476" cy="361064"/>
              <a:chOff x="1242874" y="3559946"/>
              <a:chExt cx="237476" cy="361064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0CE02811-4CE8-4F5D-AA39-5F07B8989BF3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4CDD3F3-B1D3-452F-8087-2E0DA3A81A17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D45AB6D-A828-4C9A-A61A-9BF6CD7F7CB0}"/>
                </a:ext>
              </a:extLst>
            </p:cNvPr>
            <p:cNvSpPr/>
            <p:nvPr/>
          </p:nvSpPr>
          <p:spPr>
            <a:xfrm>
              <a:off x="4107465" y="2094096"/>
              <a:ext cx="115409" cy="36106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2FC388EF-4297-4F42-BFB8-79C7CD936A34}"/>
                </a:ext>
              </a:extLst>
            </p:cNvPr>
            <p:cNvSpPr/>
            <p:nvPr/>
          </p:nvSpPr>
          <p:spPr>
            <a:xfrm>
              <a:off x="4229532" y="2094096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5D743F4-0B01-4829-83CA-433E93E0FEE2}"/>
                </a:ext>
              </a:extLst>
            </p:cNvPr>
            <p:cNvSpPr/>
            <p:nvPr/>
          </p:nvSpPr>
          <p:spPr>
            <a:xfrm>
              <a:off x="565398" y="2094096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0E32A4DF-2784-415C-8825-436B8365A51E}"/>
                </a:ext>
              </a:extLst>
            </p:cNvPr>
            <p:cNvSpPr/>
            <p:nvPr/>
          </p:nvSpPr>
          <p:spPr>
            <a:xfrm>
              <a:off x="453181" y="2094096"/>
              <a:ext cx="115409" cy="36106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5AFCCDAA-F343-4754-A1C1-86340011BBFE}"/>
                </a:ext>
              </a:extLst>
            </p:cNvPr>
            <p:cNvSpPr/>
            <p:nvPr/>
          </p:nvSpPr>
          <p:spPr>
            <a:xfrm>
              <a:off x="441207" y="3251662"/>
              <a:ext cx="115409" cy="36106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D7167FBC-2F7A-429D-81E8-40BAA79BE175}"/>
                </a:ext>
              </a:extLst>
            </p:cNvPr>
            <p:cNvSpPr txBox="1"/>
            <p:nvPr/>
          </p:nvSpPr>
          <p:spPr>
            <a:xfrm>
              <a:off x="560105" y="3301389"/>
              <a:ext cx="16105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Forward and Backward</a:t>
              </a:r>
              <a:endParaRPr lang="zh-CN" altLang="en-US" sz="11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71105EFA-062A-4158-9A72-D59F57575339}"/>
                </a:ext>
              </a:extLst>
            </p:cNvPr>
            <p:cNvGrpSpPr/>
            <p:nvPr/>
          </p:nvGrpSpPr>
          <p:grpSpPr>
            <a:xfrm>
              <a:off x="2277196" y="3251662"/>
              <a:ext cx="1728153" cy="361064"/>
              <a:chOff x="690701" y="3843337"/>
              <a:chExt cx="1728153" cy="361064"/>
            </a:xfrm>
          </p:grpSpPr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B6AC3334-9798-48A2-9750-6471025B11B8}"/>
                  </a:ext>
                </a:extLst>
              </p:cNvPr>
              <p:cNvSpPr/>
              <p:nvPr/>
            </p:nvSpPr>
            <p:spPr>
              <a:xfrm>
                <a:off x="690701" y="3843337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51DBBA4D-7702-4E2D-8ACE-43EA36DBA0EC}"/>
                  </a:ext>
                </a:extLst>
              </p:cNvPr>
              <p:cNvSpPr txBox="1"/>
              <p:nvPr/>
            </p:nvSpPr>
            <p:spPr>
              <a:xfrm>
                <a:off x="808263" y="3886340"/>
                <a:ext cx="1610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altLang="zh-CN" sz="110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Model Update</a:t>
                </a:r>
                <a:endParaRPr lang="zh-CN" altLang="en-US" sz="110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939271BF-DF44-4F90-9245-AABB060CBDEA}"/>
                </a:ext>
              </a:extLst>
            </p:cNvPr>
            <p:cNvSpPr/>
            <p:nvPr/>
          </p:nvSpPr>
          <p:spPr>
            <a:xfrm>
              <a:off x="963007" y="2627067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1B1CC8BC-E9AD-4CBB-A278-6ADD23DC1272}"/>
                </a:ext>
              </a:extLst>
            </p:cNvPr>
            <p:cNvSpPr/>
            <p:nvPr/>
          </p:nvSpPr>
          <p:spPr>
            <a:xfrm>
              <a:off x="446523" y="2630425"/>
              <a:ext cx="514947" cy="35770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49790E63-2F17-407F-8FC5-CE3420F6F2D6}"/>
                </a:ext>
              </a:extLst>
            </p:cNvPr>
            <p:cNvSpPr/>
            <p:nvPr/>
          </p:nvSpPr>
          <p:spPr>
            <a:xfrm>
              <a:off x="1601933" y="2630433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728A34D2-30F7-4EA0-AFC3-523732A343AD}"/>
                </a:ext>
              </a:extLst>
            </p:cNvPr>
            <p:cNvSpPr/>
            <p:nvPr/>
          </p:nvSpPr>
          <p:spPr>
            <a:xfrm>
              <a:off x="1078725" y="2627067"/>
              <a:ext cx="514947" cy="35770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18A63F2-32F2-4EB3-9982-EF044DD4CAC6}"/>
                </a:ext>
              </a:extLst>
            </p:cNvPr>
            <p:cNvSpPr/>
            <p:nvPr/>
          </p:nvSpPr>
          <p:spPr>
            <a:xfrm>
              <a:off x="1720608" y="2627067"/>
              <a:ext cx="514947" cy="35770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4CBAA1F5-90EF-4487-ABD4-6F73E5CF97AC}"/>
                </a:ext>
              </a:extLst>
            </p:cNvPr>
            <p:cNvSpPr/>
            <p:nvPr/>
          </p:nvSpPr>
          <p:spPr>
            <a:xfrm>
              <a:off x="2238886" y="2630433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2E523D04-389D-4D53-B2E7-01C60B9363A3}"/>
                </a:ext>
              </a:extLst>
            </p:cNvPr>
            <p:cNvSpPr/>
            <p:nvPr/>
          </p:nvSpPr>
          <p:spPr>
            <a:xfrm>
              <a:off x="2355809" y="2627067"/>
              <a:ext cx="514947" cy="35770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8262EC9E-AEA1-4FC9-A62F-5F19E6119FB7}"/>
                </a:ext>
              </a:extLst>
            </p:cNvPr>
            <p:cNvSpPr/>
            <p:nvPr/>
          </p:nvSpPr>
          <p:spPr>
            <a:xfrm>
              <a:off x="2874087" y="2630433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6AA15847-3479-41E9-9745-C0A0C7746B82}"/>
                </a:ext>
              </a:extLst>
            </p:cNvPr>
            <p:cNvSpPr txBox="1"/>
            <p:nvPr/>
          </p:nvSpPr>
          <p:spPr>
            <a:xfrm>
              <a:off x="0" y="2057250"/>
              <a:ext cx="556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200"/>
                <a:t>small batch</a:t>
              </a:r>
              <a:endParaRPr lang="zh-CN" altLang="en-US" sz="1200"/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52AAC1B2-5119-4496-AA37-D7EF36A35CBC}"/>
                </a:ext>
              </a:extLst>
            </p:cNvPr>
            <p:cNvSpPr txBox="1"/>
            <p:nvPr/>
          </p:nvSpPr>
          <p:spPr>
            <a:xfrm>
              <a:off x="-13222" y="2598063"/>
              <a:ext cx="537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200"/>
                <a:t>large batch</a:t>
              </a:r>
              <a:endParaRPr lang="zh-CN" altLang="en-US" sz="12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/>
              <a:t>Challenge of Batch Size</a:t>
            </a:r>
            <a:endParaRPr 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09CBAC8-E240-4C47-953B-999071D26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4868A54-1612-47D9-8C9F-FD33CE4ADF04}"/>
              </a:ext>
            </a:extLst>
          </p:cNvPr>
          <p:cNvGrpSpPr/>
          <p:nvPr/>
        </p:nvGrpSpPr>
        <p:grpSpPr>
          <a:xfrm>
            <a:off x="1333848" y="1373497"/>
            <a:ext cx="6169611" cy="3203655"/>
            <a:chOff x="1333848" y="1373497"/>
            <a:chExt cx="6169611" cy="3203655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3E94A51-25B1-4096-A64A-C6905210B44A}"/>
                </a:ext>
              </a:extLst>
            </p:cNvPr>
            <p:cNvSpPr/>
            <p:nvPr/>
          </p:nvSpPr>
          <p:spPr>
            <a:xfrm>
              <a:off x="1333848" y="1373497"/>
              <a:ext cx="6169611" cy="3117821"/>
            </a:xfrm>
            <a:prstGeom prst="rect">
              <a:avLst/>
            </a:prstGeom>
            <a:solidFill>
              <a:srgbClr val="39EFDE">
                <a:alpha val="74902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A7AC2F5-AD76-43A2-A9FC-060CF76CFE5F}"/>
                </a:ext>
              </a:extLst>
            </p:cNvPr>
            <p:cNvGrpSpPr/>
            <p:nvPr/>
          </p:nvGrpSpPr>
          <p:grpSpPr>
            <a:xfrm>
              <a:off x="1512793" y="1777501"/>
              <a:ext cx="5936878" cy="2799651"/>
              <a:chOff x="1512793" y="1777501"/>
              <a:chExt cx="5936878" cy="279965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5371A308-2318-442E-B6DD-AB2AFCBD0356}"/>
                  </a:ext>
                </a:extLst>
              </p:cNvPr>
              <p:cNvGrpSpPr/>
              <p:nvPr/>
            </p:nvGrpSpPr>
            <p:grpSpPr>
              <a:xfrm>
                <a:off x="1966631" y="3653822"/>
                <a:ext cx="5207374" cy="923330"/>
                <a:chOff x="1966631" y="3653822"/>
                <a:chExt cx="5207374" cy="923330"/>
              </a:xfrm>
            </p:grpSpPr>
            <p:pic>
              <p:nvPicPr>
                <p:cNvPr id="6146" name="Picture 2">
                  <a:extLst>
                    <a:ext uri="{FF2B5EF4-FFF2-40B4-BE49-F238E27FC236}">
                      <a16:creationId xmlns:a16="http://schemas.microsoft.com/office/drawing/2014/main" id="{848AABA2-37A9-4ED9-A6D5-FD5E7C5059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6631" y="3715783"/>
                  <a:ext cx="595033" cy="5950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5E840187-B2FA-4D9C-BD55-3AE4B1CA2EFC}"/>
                    </a:ext>
                  </a:extLst>
                </p:cNvPr>
                <p:cNvSpPr txBox="1"/>
                <p:nvPr/>
              </p:nvSpPr>
              <p:spPr>
                <a:xfrm>
                  <a:off x="2561664" y="3653822"/>
                  <a:ext cx="461234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/>
                    <a:t>How to achieve desired scalability and efficiency without harm model performance?</a:t>
                  </a:r>
                </a:p>
                <a:p>
                  <a:endParaRPr lang="zh-CN" altLang="en-US"/>
                </a:p>
              </p:txBody>
            </p:sp>
          </p:grp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E4A2C327-BA0A-4E57-87B6-528E26A45F8B}"/>
                  </a:ext>
                </a:extLst>
              </p:cNvPr>
              <p:cNvCxnSpPr/>
              <p:nvPr/>
            </p:nvCxnSpPr>
            <p:spPr>
              <a:xfrm flipV="1">
                <a:off x="1512793" y="2423832"/>
                <a:ext cx="5540189" cy="2958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01F131AC-FA0D-47AA-AF69-F67BED08FA1E}"/>
                  </a:ext>
                </a:extLst>
              </p:cNvPr>
              <p:cNvSpPr/>
              <p:nvPr/>
            </p:nvSpPr>
            <p:spPr>
              <a:xfrm>
                <a:off x="3866028" y="2558304"/>
                <a:ext cx="833718" cy="5076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7285D5B-91DC-4F61-80EB-F2EF012EE6E9}"/>
                  </a:ext>
                </a:extLst>
              </p:cNvPr>
              <p:cNvSpPr txBox="1"/>
              <p:nvPr/>
            </p:nvSpPr>
            <p:spPr>
              <a:xfrm>
                <a:off x="1522038" y="1979207"/>
                <a:ext cx="11379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/>
                  <a:t>Scalability </a:t>
                </a:r>
              </a:p>
              <a:p>
                <a:r>
                  <a:rPr lang="en-GB" altLang="zh-CN"/>
                  <a:t>Efficiency</a:t>
                </a:r>
                <a:endParaRPr lang="zh-CN" altLang="en-US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E4105A0-DB7A-4905-B64F-B7FF721D6FB7}"/>
                  </a:ext>
                </a:extLst>
              </p:cNvPr>
              <p:cNvSpPr txBox="1"/>
              <p:nvPr/>
            </p:nvSpPr>
            <p:spPr>
              <a:xfrm>
                <a:off x="6051177" y="1777501"/>
                <a:ext cx="13984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/>
                  <a:t>Model</a:t>
                </a:r>
              </a:p>
              <a:p>
                <a:r>
                  <a:rPr lang="en-GB" altLang="zh-CN"/>
                  <a:t>Performance</a:t>
                </a: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235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Existing Solutions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69DF8C5-B21F-4717-9AB3-9C2CE211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52B7386-77B7-455E-A56C-B447C02C0045}"/>
              </a:ext>
            </a:extLst>
          </p:cNvPr>
          <p:cNvGrpSpPr/>
          <p:nvPr/>
        </p:nvGrpSpPr>
        <p:grpSpPr>
          <a:xfrm>
            <a:off x="498070" y="2477820"/>
            <a:ext cx="2359781" cy="1149524"/>
            <a:chOff x="396725" y="2289388"/>
            <a:chExt cx="2359781" cy="1149524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D7B85E76-342E-4970-A362-08F9A9F9258C}"/>
                </a:ext>
              </a:extLst>
            </p:cNvPr>
            <p:cNvSpPr txBox="1"/>
            <p:nvPr/>
          </p:nvSpPr>
          <p:spPr>
            <a:xfrm>
              <a:off x="396725" y="2289388"/>
              <a:ext cx="2359781" cy="114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zh-CN" sz="2800"/>
            </a:p>
            <a:p>
              <a:pPr algn="ctr"/>
              <a:r>
                <a:rPr lang="en-US" altLang="zh-CN" sz="2000"/>
                <a:t>Non-trivial </a:t>
              </a:r>
            </a:p>
            <a:p>
              <a:pPr algn="ctr"/>
              <a:r>
                <a:rPr lang="en-US" altLang="zh-CN" sz="2000"/>
                <a:t>Overhead</a:t>
              </a:r>
            </a:p>
          </p:txBody>
        </p:sp>
        <p:pic>
          <p:nvPicPr>
            <p:cNvPr id="47" name="Picture 2" descr="“sad emoji”的图片搜索结果">
              <a:extLst>
                <a:ext uri="{FF2B5EF4-FFF2-40B4-BE49-F238E27FC236}">
                  <a16:creationId xmlns:a16="http://schemas.microsoft.com/office/drawing/2014/main" id="{7E8843C1-D76D-4D11-A78E-C77B49BB7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370" y="2329303"/>
              <a:ext cx="402576" cy="40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3D83243-4F5F-4326-B747-B32EDFE63894}"/>
              </a:ext>
            </a:extLst>
          </p:cNvPr>
          <p:cNvGrpSpPr/>
          <p:nvPr/>
        </p:nvGrpSpPr>
        <p:grpSpPr>
          <a:xfrm>
            <a:off x="498069" y="1196025"/>
            <a:ext cx="2359781" cy="1149524"/>
            <a:chOff x="396725" y="2289388"/>
            <a:chExt cx="2359781" cy="1149524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5CF9713-2CB4-4382-8162-E529043163F2}"/>
                </a:ext>
              </a:extLst>
            </p:cNvPr>
            <p:cNvSpPr txBox="1"/>
            <p:nvPr/>
          </p:nvSpPr>
          <p:spPr>
            <a:xfrm>
              <a:off x="396725" y="2289388"/>
              <a:ext cx="2359781" cy="114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zh-CN" sz="2800"/>
            </a:p>
            <a:p>
              <a:pPr algn="ctr"/>
              <a:r>
                <a:rPr lang="en-US" altLang="zh-CN" sz="2000"/>
                <a:t>Coarse-grained Adjustment</a:t>
              </a:r>
            </a:p>
          </p:txBody>
        </p:sp>
        <p:pic>
          <p:nvPicPr>
            <p:cNvPr id="24" name="Picture 2" descr="“sad emoji”的图片搜索结果">
              <a:extLst>
                <a:ext uri="{FF2B5EF4-FFF2-40B4-BE49-F238E27FC236}">
                  <a16:creationId xmlns:a16="http://schemas.microsoft.com/office/drawing/2014/main" id="{428D92E8-C113-4224-A35F-FEC6E54CC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370" y="2329303"/>
              <a:ext cx="402576" cy="40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49A3191-980C-4B57-86BC-B721E71FF60C}"/>
              </a:ext>
            </a:extLst>
          </p:cNvPr>
          <p:cNvGrpSpPr/>
          <p:nvPr/>
        </p:nvGrpSpPr>
        <p:grpSpPr>
          <a:xfrm>
            <a:off x="498069" y="3759615"/>
            <a:ext cx="2359781" cy="1149524"/>
            <a:chOff x="3204327" y="2289388"/>
            <a:chExt cx="2359781" cy="1149524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A845349-0F38-47A1-A581-DE91A1D7163B}"/>
                </a:ext>
              </a:extLst>
            </p:cNvPr>
            <p:cNvSpPr txBox="1"/>
            <p:nvPr/>
          </p:nvSpPr>
          <p:spPr>
            <a:xfrm>
              <a:off x="3204327" y="2289388"/>
              <a:ext cx="2359781" cy="114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zh-CN" sz="2800"/>
            </a:p>
            <a:p>
              <a:pPr algn="ctr"/>
              <a:r>
                <a:rPr lang="en-US" altLang="zh-CN" sz="2000"/>
                <a:t>Strong Assumptions on Learning Rate</a:t>
              </a:r>
            </a:p>
          </p:txBody>
        </p:sp>
        <p:pic>
          <p:nvPicPr>
            <p:cNvPr id="33" name="Picture 2" descr="“sad emoji”的图片搜索结果">
              <a:extLst>
                <a:ext uri="{FF2B5EF4-FFF2-40B4-BE49-F238E27FC236}">
                  <a16:creationId xmlns:a16="http://schemas.microsoft.com/office/drawing/2014/main" id="{7E6EE15F-1052-4A12-8A39-8FA44F66A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929" y="2329303"/>
              <a:ext cx="402576" cy="40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0FD29DB-D880-4E3F-BE31-71BBBC2C3A6E}"/>
              </a:ext>
            </a:extLst>
          </p:cNvPr>
          <p:cNvGrpSpPr/>
          <p:nvPr/>
        </p:nvGrpSpPr>
        <p:grpSpPr>
          <a:xfrm>
            <a:off x="5972751" y="2477820"/>
            <a:ext cx="2359781" cy="1149523"/>
            <a:chOff x="5993710" y="2289388"/>
            <a:chExt cx="2359781" cy="1149523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421B8D7-FB40-4887-82EA-70A82756052A}"/>
                </a:ext>
              </a:extLst>
            </p:cNvPr>
            <p:cNvSpPr txBox="1"/>
            <p:nvPr/>
          </p:nvSpPr>
          <p:spPr>
            <a:xfrm>
              <a:off x="5993710" y="2289388"/>
              <a:ext cx="2359781" cy="1149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zh-CN" sz="2800"/>
            </a:p>
            <a:p>
              <a:pPr algn="ctr"/>
              <a:r>
                <a:rPr lang="en-US" altLang="zh-CN" sz="2000"/>
                <a:t>Limited </a:t>
              </a:r>
            </a:p>
            <a:p>
              <a:pPr algn="ctr"/>
              <a:r>
                <a:rPr lang="en-US" altLang="zh-CN" sz="2000"/>
                <a:t>Scalability</a:t>
              </a:r>
            </a:p>
          </p:txBody>
        </p:sp>
        <p:pic>
          <p:nvPicPr>
            <p:cNvPr id="36" name="Picture 2" descr="“sad emoji”的图片搜索结果">
              <a:extLst>
                <a:ext uri="{FF2B5EF4-FFF2-40B4-BE49-F238E27FC236}">
                  <a16:creationId xmlns:a16="http://schemas.microsoft.com/office/drawing/2014/main" id="{2771A502-A25F-4F37-B92E-C66B64EC4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312" y="2329303"/>
              <a:ext cx="402576" cy="40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253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B295-C47D-4673-8CFE-3BB9BEB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Key Idea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F803-C95C-492F-8CDC-7F578E3C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887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/>
              <a:t>See a single batch as two half batches and measure cosine similarity between their gradients</a:t>
            </a: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0C2C-E4AD-4C0F-B94F-53FF65405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14C942-1C21-4CA8-9DA8-8367BCD2BAB8}"/>
              </a:ext>
            </a:extLst>
          </p:cNvPr>
          <p:cNvSpPr txBox="1"/>
          <p:nvPr/>
        </p:nvSpPr>
        <p:spPr>
          <a:xfrm>
            <a:off x="503513" y="3549146"/>
            <a:ext cx="2359781" cy="1421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altLang="zh-CN" sz="2800"/>
          </a:p>
          <a:p>
            <a:pPr algn="ctr"/>
            <a:r>
              <a:rPr lang="en-US" altLang="zh-CN" sz="2000"/>
              <a:t>Minimal Overhead</a:t>
            </a:r>
          </a:p>
          <a:p>
            <a:pPr algn="ctr"/>
            <a:r>
              <a:rPr lang="en-US" altLang="zh-CN" sz="2000"/>
              <a:t>Fine Granularity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65D5BF-F177-4AE6-8FB6-07FC6EBE3925}"/>
              </a:ext>
            </a:extLst>
          </p:cNvPr>
          <p:cNvSpPr txBox="1"/>
          <p:nvPr/>
        </p:nvSpPr>
        <p:spPr>
          <a:xfrm>
            <a:off x="3311115" y="3549147"/>
            <a:ext cx="2359781" cy="1421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altLang="zh-CN" sz="2800"/>
          </a:p>
          <a:p>
            <a:pPr algn="ctr"/>
            <a:r>
              <a:rPr lang="en-US" altLang="zh-CN" sz="2000"/>
              <a:t>Closely Related to Gradient Variance</a:t>
            </a:r>
          </a:p>
          <a:p>
            <a:pPr algn="ctr"/>
            <a:r>
              <a:rPr lang="en-US" altLang="zh-CN" sz="2000"/>
              <a:t>(with Math Proofs)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6524382-EB5D-4148-8996-0F5B45D1BEC3}"/>
              </a:ext>
            </a:extLst>
          </p:cNvPr>
          <p:cNvSpPr txBox="1"/>
          <p:nvPr/>
        </p:nvSpPr>
        <p:spPr>
          <a:xfrm>
            <a:off x="6100498" y="3549147"/>
            <a:ext cx="2359781" cy="1421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altLang="zh-CN" sz="2800"/>
          </a:p>
          <a:p>
            <a:pPr algn="ctr"/>
            <a:r>
              <a:rPr lang="en-US" altLang="zh-CN" sz="2000"/>
              <a:t>Normalized and Bounded</a:t>
            </a:r>
          </a:p>
        </p:txBody>
      </p:sp>
      <p:pic>
        <p:nvPicPr>
          <p:cNvPr id="14" name="Picture 4" descr="Smiley Icon 310630">
            <a:extLst>
              <a:ext uri="{FF2B5EF4-FFF2-40B4-BE49-F238E27FC236}">
                <a16:creationId xmlns:a16="http://schemas.microsoft.com/office/drawing/2014/main" id="{D1F8219C-0C18-41DD-A6BA-03948313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17" y="3767776"/>
            <a:ext cx="334972" cy="3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miley Icon 310630">
            <a:extLst>
              <a:ext uri="{FF2B5EF4-FFF2-40B4-BE49-F238E27FC236}">
                <a16:creationId xmlns:a16="http://schemas.microsoft.com/office/drawing/2014/main" id="{705CA68F-DAD1-45E7-BE2B-454A64AB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19" y="3767776"/>
            <a:ext cx="334972" cy="3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miley Icon 310630">
            <a:extLst>
              <a:ext uri="{FF2B5EF4-FFF2-40B4-BE49-F238E27FC236}">
                <a16:creationId xmlns:a16="http://schemas.microsoft.com/office/drawing/2014/main" id="{D9A500C3-94DF-4321-B63B-AA1AC92C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03" y="3767776"/>
            <a:ext cx="334972" cy="3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CA51A93-D7D2-4079-9C2B-F84E37105AB7}"/>
              </a:ext>
            </a:extLst>
          </p:cNvPr>
          <p:cNvSpPr/>
          <p:nvPr/>
        </p:nvSpPr>
        <p:spPr>
          <a:xfrm>
            <a:off x="1055594" y="2078433"/>
            <a:ext cx="1627095" cy="10488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A full batch</a:t>
            </a:r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79AB418-6521-4FDD-90F9-D5F2A5145C00}"/>
              </a:ext>
            </a:extLst>
          </p:cNvPr>
          <p:cNvGrpSpPr/>
          <p:nvPr/>
        </p:nvGrpSpPr>
        <p:grpSpPr>
          <a:xfrm>
            <a:off x="3482789" y="2078433"/>
            <a:ext cx="1627094" cy="1048871"/>
            <a:chOff x="3234018" y="2078433"/>
            <a:chExt cx="1627094" cy="104887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490ADF9-73B4-413E-AF51-D6FE43144486}"/>
                </a:ext>
              </a:extLst>
            </p:cNvPr>
            <p:cNvSpPr/>
            <p:nvPr/>
          </p:nvSpPr>
          <p:spPr>
            <a:xfrm>
              <a:off x="3234018" y="2078433"/>
              <a:ext cx="813547" cy="104887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 half batch</a:t>
              </a:r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F0461ED-E1B0-4DCB-8417-25B9C0BB7588}"/>
                </a:ext>
              </a:extLst>
            </p:cNvPr>
            <p:cNvSpPr/>
            <p:nvPr/>
          </p:nvSpPr>
          <p:spPr>
            <a:xfrm>
              <a:off x="4047565" y="2078433"/>
              <a:ext cx="813547" cy="10488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 half batch</a:t>
              </a:r>
              <a:endParaRPr lang="zh-CN" altLang="en-US"/>
            </a:p>
          </p:txBody>
        </p:sp>
      </p:grp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8A29ECC-4236-4BEA-B322-024C481398F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682689" y="2602868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4D162C6-8816-4BBA-AF82-38E0293E9A6A}"/>
              </a:ext>
            </a:extLst>
          </p:cNvPr>
          <p:cNvGrpSpPr/>
          <p:nvPr/>
        </p:nvGrpSpPr>
        <p:grpSpPr>
          <a:xfrm>
            <a:off x="5909983" y="2014559"/>
            <a:ext cx="2776817" cy="1176618"/>
            <a:chOff x="5909983" y="2014559"/>
            <a:chExt cx="2776817" cy="1176618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7DC7214-9233-47F3-8B29-2C0B410EDC52}"/>
                </a:ext>
              </a:extLst>
            </p:cNvPr>
            <p:cNvSpPr/>
            <p:nvPr/>
          </p:nvSpPr>
          <p:spPr>
            <a:xfrm>
              <a:off x="5991785" y="2078433"/>
              <a:ext cx="813547" cy="104887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 half batch</a:t>
              </a:r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44C432F-B1BB-4F2C-903A-90405BA8BA10}"/>
                </a:ext>
              </a:extLst>
            </p:cNvPr>
            <p:cNvSpPr/>
            <p:nvPr/>
          </p:nvSpPr>
          <p:spPr>
            <a:xfrm>
              <a:off x="7789209" y="2078433"/>
              <a:ext cx="813547" cy="104887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 half batch</a:t>
              </a:r>
              <a:endParaRPr lang="zh-CN" altLang="en-US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9A572B39-B7EC-43BE-9876-571428F430C8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32" y="2601902"/>
              <a:ext cx="98387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D108764-1058-4B5E-8096-6A9FC83BF8D2}"/>
                </a:ext>
              </a:extLst>
            </p:cNvPr>
            <p:cNvSpPr txBox="1"/>
            <p:nvPr/>
          </p:nvSpPr>
          <p:spPr>
            <a:xfrm>
              <a:off x="6713056" y="2624827"/>
              <a:ext cx="11411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Cosine Similarity</a:t>
              </a:r>
              <a:endParaRPr lang="zh-CN" altLang="en-US" sz="140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7B20FF3-D2CF-432A-BEC5-C3D19AD1FDB8}"/>
                </a:ext>
              </a:extLst>
            </p:cNvPr>
            <p:cNvSpPr/>
            <p:nvPr/>
          </p:nvSpPr>
          <p:spPr>
            <a:xfrm>
              <a:off x="5909983" y="2014559"/>
              <a:ext cx="2776817" cy="117661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4E6F6B2-9496-4E97-A4ED-C6F350D46BA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109883" y="2597827"/>
            <a:ext cx="800100" cy="5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640930CA-6E1C-4D31-9D14-53722C330A16}"/>
              </a:ext>
            </a:extLst>
          </p:cNvPr>
          <p:cNvSpPr txBox="1"/>
          <p:nvPr/>
        </p:nvSpPr>
        <p:spPr>
          <a:xfrm>
            <a:off x="-73596" y="4935313"/>
            <a:ext cx="2087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chemeClr val="bg1">
                    <a:lumMod val="65000"/>
                  </a:schemeClr>
                </a:solidFill>
              </a:rPr>
              <a:t>Smile Face Icon from Creative Stall</a:t>
            </a:r>
            <a:endParaRPr lang="zh-CN" altLang="en-US" sz="10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8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SimiGrad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A5ED2-FBD4-4DF7-9B9A-97A132227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126760-83A8-447F-ABF2-4399B6755145}"/>
              </a:ext>
            </a:extLst>
          </p:cNvPr>
          <p:cNvSpPr txBox="1"/>
          <p:nvPr/>
        </p:nvSpPr>
        <p:spPr>
          <a:xfrm>
            <a:off x="1001805" y="1148512"/>
            <a:ext cx="511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SimiGrad utilize the gradients from different replicas</a:t>
            </a: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92920D-1608-4D9A-B9B0-A1229583D972}"/>
              </a:ext>
            </a:extLst>
          </p:cNvPr>
          <p:cNvSpPr/>
          <p:nvPr/>
        </p:nvSpPr>
        <p:spPr>
          <a:xfrm>
            <a:off x="188257" y="1877322"/>
            <a:ext cx="1102660" cy="5580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Replica 0</a:t>
            </a:r>
            <a:endParaRPr lang="zh-CN" altLang="en-US" sz="160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B8CA9B8-37D9-402E-9452-A6629D96B1B5}"/>
              </a:ext>
            </a:extLst>
          </p:cNvPr>
          <p:cNvSpPr/>
          <p:nvPr/>
        </p:nvSpPr>
        <p:spPr>
          <a:xfrm>
            <a:off x="1497605" y="1877322"/>
            <a:ext cx="1102660" cy="5580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Replica 1</a:t>
            </a:r>
            <a:endParaRPr lang="zh-CN" altLang="en-US" sz="160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BF422A8-7E13-465C-A4D9-EA023E200DF0}"/>
              </a:ext>
            </a:extLst>
          </p:cNvPr>
          <p:cNvSpPr/>
          <p:nvPr/>
        </p:nvSpPr>
        <p:spPr>
          <a:xfrm>
            <a:off x="188257" y="2866142"/>
            <a:ext cx="1102660" cy="5580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Replica 2</a:t>
            </a:r>
            <a:endParaRPr lang="zh-CN" altLang="en-US" sz="16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AD52ACF-2C64-42D5-85C3-7C79BECB2530}"/>
              </a:ext>
            </a:extLst>
          </p:cNvPr>
          <p:cNvSpPr/>
          <p:nvPr/>
        </p:nvSpPr>
        <p:spPr>
          <a:xfrm>
            <a:off x="1497605" y="2866142"/>
            <a:ext cx="1102660" cy="5580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Replica 3</a:t>
            </a:r>
            <a:endParaRPr lang="zh-CN" altLang="en-US" sz="160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10A5E13-ABE0-4CA3-962C-F7FC8E4E987C}"/>
              </a:ext>
            </a:extLst>
          </p:cNvPr>
          <p:cNvGrpSpPr/>
          <p:nvPr/>
        </p:nvGrpSpPr>
        <p:grpSpPr>
          <a:xfrm>
            <a:off x="2655542" y="2250708"/>
            <a:ext cx="1156448" cy="349624"/>
            <a:chOff x="3005417" y="2253839"/>
            <a:chExt cx="1156448" cy="349624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2B905437-45BD-49E5-BB1D-401A8C8DB9E1}"/>
                </a:ext>
              </a:extLst>
            </p:cNvPr>
            <p:cNvCxnSpPr/>
            <p:nvPr/>
          </p:nvCxnSpPr>
          <p:spPr>
            <a:xfrm>
              <a:off x="3059205" y="2603463"/>
              <a:ext cx="10018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9BAB18-DB4D-486A-984D-DB7F11967D56}"/>
                </a:ext>
              </a:extLst>
            </p:cNvPr>
            <p:cNvSpPr txBox="1"/>
            <p:nvPr/>
          </p:nvSpPr>
          <p:spPr>
            <a:xfrm>
              <a:off x="3005417" y="2253839"/>
              <a:ext cx="1156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err="1"/>
                <a:t>AllReduce</a:t>
              </a:r>
              <a:endParaRPr lang="zh-CN" altLang="en-US" sz="1600"/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EF6D1B97-00C2-41F9-A9C2-6DB4975299C6}"/>
              </a:ext>
            </a:extLst>
          </p:cNvPr>
          <p:cNvSpPr/>
          <p:nvPr/>
        </p:nvSpPr>
        <p:spPr>
          <a:xfrm>
            <a:off x="3861044" y="1885963"/>
            <a:ext cx="1102660" cy="55805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Replica 0</a:t>
            </a:r>
            <a:endParaRPr lang="zh-CN" altLang="en-US" sz="160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0D2CF6C-F4FD-4416-A3E4-4D5A617FA9F9}"/>
              </a:ext>
            </a:extLst>
          </p:cNvPr>
          <p:cNvSpPr/>
          <p:nvPr/>
        </p:nvSpPr>
        <p:spPr>
          <a:xfrm>
            <a:off x="5176615" y="1885963"/>
            <a:ext cx="1102660" cy="55805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Replica 1</a:t>
            </a:r>
            <a:endParaRPr lang="zh-CN" altLang="en-US" sz="160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C4D0368-CE7E-4B54-85EC-F18BFC5DDEBD}"/>
              </a:ext>
            </a:extLst>
          </p:cNvPr>
          <p:cNvSpPr/>
          <p:nvPr/>
        </p:nvSpPr>
        <p:spPr>
          <a:xfrm>
            <a:off x="3861044" y="2874783"/>
            <a:ext cx="1102660" cy="55805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Replica 2</a:t>
            </a:r>
            <a:endParaRPr lang="zh-CN" altLang="en-US" sz="160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77D1028-4602-41DB-A736-488F8435F561}"/>
              </a:ext>
            </a:extLst>
          </p:cNvPr>
          <p:cNvSpPr/>
          <p:nvPr/>
        </p:nvSpPr>
        <p:spPr>
          <a:xfrm>
            <a:off x="5176615" y="2874783"/>
            <a:ext cx="1102660" cy="55805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Replica 3</a:t>
            </a:r>
            <a:endParaRPr lang="zh-CN" altLang="en-US" sz="160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798A4AC-CB27-4641-81D3-355159876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48" b="-1"/>
          <a:stretch/>
        </p:blipFill>
        <p:spPr>
          <a:xfrm>
            <a:off x="7105030" y="921124"/>
            <a:ext cx="2038970" cy="3526261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982481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B295-C47D-4673-8CFE-3BB9BEB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F803-C95C-492F-8CDC-7F578E3C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8974"/>
            <a:ext cx="4491318" cy="2014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/>
              <a:t>Benefits:</a:t>
            </a:r>
          </a:p>
          <a:p>
            <a:r>
              <a:rPr lang="en-US" altLang="zh-CN" sz="2000"/>
              <a:t>Minimal Overhead</a:t>
            </a:r>
          </a:p>
          <a:p>
            <a:r>
              <a:rPr lang="en-US" altLang="zh-CN" sz="2000"/>
              <a:t>Normalized and Bounded</a:t>
            </a:r>
          </a:p>
          <a:p>
            <a:r>
              <a:rPr lang="en-US" altLang="zh-CN" sz="2000"/>
              <a:t>Closely Related to Gradient Variance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0C2C-E4AD-4C0F-B94F-53FF65405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7711CE7-9799-4A71-A1F5-6DF09375C6BF}"/>
              </a:ext>
            </a:extLst>
          </p:cNvPr>
          <p:cNvGrpSpPr/>
          <p:nvPr/>
        </p:nvGrpSpPr>
        <p:grpSpPr>
          <a:xfrm>
            <a:off x="5673842" y="962511"/>
            <a:ext cx="3416863" cy="3603023"/>
            <a:chOff x="5761248" y="662221"/>
            <a:chExt cx="3416863" cy="360302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8CAB120-ACEC-4FEC-90F7-8E4E563DAA02}"/>
                </a:ext>
              </a:extLst>
            </p:cNvPr>
            <p:cNvSpPr/>
            <p:nvPr/>
          </p:nvSpPr>
          <p:spPr>
            <a:xfrm>
              <a:off x="6604557" y="662221"/>
              <a:ext cx="1627095" cy="8456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 full batch</a:t>
              </a:r>
              <a:endParaRPr lang="zh-CN" alt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C18F8E3-3216-4DE7-B3C7-7C313DF14CCC}"/>
                </a:ext>
              </a:extLst>
            </p:cNvPr>
            <p:cNvGrpSpPr/>
            <p:nvPr/>
          </p:nvGrpSpPr>
          <p:grpSpPr>
            <a:xfrm>
              <a:off x="6604557" y="1857172"/>
              <a:ext cx="1627094" cy="845686"/>
              <a:chOff x="3234018" y="2078433"/>
              <a:chExt cx="1627094" cy="1048871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6024D97-37D7-4AFE-8C74-31BE1A00C0FA}"/>
                  </a:ext>
                </a:extLst>
              </p:cNvPr>
              <p:cNvSpPr/>
              <p:nvPr/>
            </p:nvSpPr>
            <p:spPr>
              <a:xfrm>
                <a:off x="3234018" y="2078433"/>
                <a:ext cx="813547" cy="104887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A half batch</a:t>
                </a:r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0BA55AD-B3F5-4600-A899-EC1571F3EB13}"/>
                  </a:ext>
                </a:extLst>
              </p:cNvPr>
              <p:cNvSpPr/>
              <p:nvPr/>
            </p:nvSpPr>
            <p:spPr>
              <a:xfrm>
                <a:off x="4047565" y="2078433"/>
                <a:ext cx="813547" cy="10488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A half batch</a:t>
                </a:r>
                <a:endParaRPr lang="zh-CN" altLang="en-US"/>
              </a:p>
            </p:txBody>
          </p:sp>
        </p:grp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09169917-312B-464B-AAE2-C98BF08D04C2}"/>
                </a:ext>
              </a:extLst>
            </p:cNvPr>
            <p:cNvCxnSpPr>
              <a:stCxn id="21" idx="2"/>
              <a:endCxn id="2050" idx="0"/>
            </p:cNvCxnSpPr>
            <p:nvPr/>
          </p:nvCxnSpPr>
          <p:spPr>
            <a:xfrm flipH="1">
              <a:off x="6284596" y="2702858"/>
              <a:ext cx="726735" cy="5601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1A03A339-C18C-4DF9-951E-03650502A21D}"/>
                </a:ext>
              </a:extLst>
            </p:cNvPr>
            <p:cNvCxnSpPr>
              <a:cxnSpLocks/>
              <a:stCxn id="22" idx="2"/>
              <a:endCxn id="2054" idx="0"/>
            </p:cNvCxnSpPr>
            <p:nvPr/>
          </p:nvCxnSpPr>
          <p:spPr>
            <a:xfrm>
              <a:off x="7824878" y="2702858"/>
              <a:ext cx="726734" cy="5601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2B9AA27-167C-4653-A929-86E24C7C044D}"/>
                </a:ext>
              </a:extLst>
            </p:cNvPr>
            <p:cNvGrpSpPr/>
            <p:nvPr/>
          </p:nvGrpSpPr>
          <p:grpSpPr>
            <a:xfrm>
              <a:off x="5761248" y="3262974"/>
              <a:ext cx="3313711" cy="745239"/>
              <a:chOff x="5755877" y="3268354"/>
              <a:chExt cx="3313711" cy="745239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222E32FB-CB8B-43D8-8CB4-DF14493F7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800"/>
              <a:stretch/>
            </p:blipFill>
            <p:spPr bwMode="auto">
              <a:xfrm>
                <a:off x="5755877" y="3268354"/>
                <a:ext cx="1046695" cy="74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62398F7A-357D-4162-953D-673D913BC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58"/>
              <a:stretch/>
            </p:blipFill>
            <p:spPr bwMode="auto">
              <a:xfrm>
                <a:off x="8022893" y="3268354"/>
                <a:ext cx="1046695" cy="742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71B9034-C324-46BA-8832-DC3F00839255}"/>
                </a:ext>
              </a:extLst>
            </p:cNvPr>
            <p:cNvSpPr txBox="1"/>
            <p:nvPr/>
          </p:nvSpPr>
          <p:spPr>
            <a:xfrm>
              <a:off x="7627865" y="1516251"/>
              <a:ext cx="962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See as</a:t>
              </a:r>
              <a:endParaRPr lang="zh-CN" altLang="en-US" sz="160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A07DAF2-6394-42CC-835B-ECD6C45BAD30}"/>
                </a:ext>
              </a:extLst>
            </p:cNvPr>
            <p:cNvSpPr txBox="1"/>
            <p:nvPr/>
          </p:nvSpPr>
          <p:spPr>
            <a:xfrm>
              <a:off x="5777305" y="2829027"/>
              <a:ext cx="9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Gradients</a:t>
              </a:r>
              <a:endParaRPr lang="zh-CN" altLang="en-US" sz="140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EF1BB98-2A88-480B-9509-946ED94B0BB2}"/>
                </a:ext>
              </a:extLst>
            </p:cNvPr>
            <p:cNvSpPr txBox="1"/>
            <p:nvPr/>
          </p:nvSpPr>
          <p:spPr>
            <a:xfrm>
              <a:off x="8180978" y="2814447"/>
              <a:ext cx="9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Gradients</a:t>
              </a:r>
              <a:endParaRPr lang="zh-CN" altLang="en-US" sz="140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E253CF2-0BD7-4BF8-A744-1B4A9B571A01}"/>
                </a:ext>
              </a:extLst>
            </p:cNvPr>
            <p:cNvSpPr txBox="1"/>
            <p:nvPr/>
          </p:nvSpPr>
          <p:spPr>
            <a:xfrm>
              <a:off x="6967064" y="3742024"/>
              <a:ext cx="90207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Cosine Similarity</a:t>
              </a:r>
              <a:endParaRPr lang="zh-CN" altLang="en-US" sz="1400"/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6C66D8D9-E055-4733-B2A7-6FD5F924F882}"/>
                </a:ext>
              </a:extLst>
            </p:cNvPr>
            <p:cNvCxnSpPr>
              <a:cxnSpLocks/>
            </p:cNvCxnSpPr>
            <p:nvPr/>
          </p:nvCxnSpPr>
          <p:spPr>
            <a:xfrm>
              <a:off x="6926165" y="3677666"/>
              <a:ext cx="98387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F857FDC-346E-44C6-8FA4-30E2A4EAB2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153888"/>
            <a:ext cx="4948518" cy="65430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4F493E7-345B-49E3-B8A3-8A00A87C4352}"/>
              </a:ext>
            </a:extLst>
          </p:cNvPr>
          <p:cNvCxnSpPr/>
          <p:nvPr/>
        </p:nvCxnSpPr>
        <p:spPr>
          <a:xfrm>
            <a:off x="551738" y="1659414"/>
            <a:ext cx="12774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F78609E-20B8-445E-AD60-C60C37FB4432}"/>
              </a:ext>
            </a:extLst>
          </p:cNvPr>
          <p:cNvSpPr txBox="1"/>
          <p:nvPr/>
        </p:nvSpPr>
        <p:spPr>
          <a:xfrm>
            <a:off x="551738" y="1767401"/>
            <a:ext cx="12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Total gradient variance</a:t>
            </a:r>
            <a:endParaRPr lang="zh-CN" altLang="en-US" sz="140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EB924D1-D70C-4366-8DB4-C3F39BD701CA}"/>
              </a:ext>
            </a:extLst>
          </p:cNvPr>
          <p:cNvCxnSpPr>
            <a:cxnSpLocks/>
          </p:cNvCxnSpPr>
          <p:nvPr/>
        </p:nvCxnSpPr>
        <p:spPr>
          <a:xfrm>
            <a:off x="3348727" y="1623555"/>
            <a:ext cx="979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EADB9313-E64C-461F-B09B-6AE8FF1E9169}"/>
              </a:ext>
            </a:extLst>
          </p:cNvPr>
          <p:cNvSpPr txBox="1"/>
          <p:nvPr/>
        </p:nvSpPr>
        <p:spPr>
          <a:xfrm>
            <a:off x="3160770" y="1700475"/>
            <a:ext cx="1387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Cosine similarity between two half batches</a:t>
            </a:r>
            <a:endParaRPr lang="zh-CN" altLang="en-US" sz="1400"/>
          </a:p>
        </p:txBody>
      </p:sp>
      <p:sp>
        <p:nvSpPr>
          <p:cNvPr id="39" name="箭头: 上下 38">
            <a:extLst>
              <a:ext uri="{FF2B5EF4-FFF2-40B4-BE49-F238E27FC236}">
                <a16:creationId xmlns:a16="http://schemas.microsoft.com/office/drawing/2014/main" id="{762FD94B-985F-4EE2-AC68-13E5FC57066C}"/>
              </a:ext>
            </a:extLst>
          </p:cNvPr>
          <p:cNvSpPr/>
          <p:nvPr/>
        </p:nvSpPr>
        <p:spPr>
          <a:xfrm>
            <a:off x="7220498" y="1816541"/>
            <a:ext cx="221876" cy="33855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74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7EEC5A9-9503-48C4-8583-85FFDE877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3190" r="2559" b="3326"/>
          <a:stretch/>
        </p:blipFill>
        <p:spPr bwMode="auto">
          <a:xfrm>
            <a:off x="4829633" y="2028623"/>
            <a:ext cx="4065303" cy="29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E8114104-2CDC-4C12-95E5-6F040C0CB44C}"/>
              </a:ext>
            </a:extLst>
          </p:cNvPr>
          <p:cNvSpPr txBox="1"/>
          <p:nvPr/>
        </p:nvSpPr>
        <p:spPr>
          <a:xfrm>
            <a:off x="5227655" y="1444480"/>
            <a:ext cx="37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2.</a:t>
            </a:r>
            <a:endParaRPr lang="zh-CN" alt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9187C-5528-425E-B457-07413F58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Large Batch Size and Scalability</a:t>
            </a: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DB8AB500-82C9-467B-85A5-0507E7D9A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C3CEBD-4481-46BC-8638-3EEF55A5DC6C}"/>
              </a:ext>
            </a:extLst>
          </p:cNvPr>
          <p:cNvSpPr txBox="1"/>
          <p:nvPr/>
        </p:nvSpPr>
        <p:spPr>
          <a:xfrm>
            <a:off x="316615" y="771980"/>
            <a:ext cx="656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/>
              <a:t>Large batch size improves scalability and efficiency:</a:t>
            </a:r>
            <a:endParaRPr lang="zh-CN" altLang="en-US" sz="2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D1096A-C6C2-4550-A751-C614D64A6657}"/>
              </a:ext>
            </a:extLst>
          </p:cNvPr>
          <p:cNvSpPr txBox="1"/>
          <p:nvPr/>
        </p:nvSpPr>
        <p:spPr>
          <a:xfrm>
            <a:off x="374640" y="1449796"/>
            <a:ext cx="419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000"/>
              <a:t>Fewer number of model updates</a:t>
            </a:r>
          </a:p>
          <a:p>
            <a:r>
              <a:rPr lang="en-GB" altLang="zh-CN" sz="2000"/>
              <a:t>(reduced communication overhead)</a:t>
            </a:r>
            <a:endParaRPr lang="zh-CN" altLang="en-US" sz="2000"/>
          </a:p>
        </p:txBody>
      </p:sp>
      <p:sp>
        <p:nvSpPr>
          <p:cNvPr id="239" name="文本框 238">
            <a:extLst>
              <a:ext uri="{FF2B5EF4-FFF2-40B4-BE49-F238E27FC236}">
                <a16:creationId xmlns:a16="http://schemas.microsoft.com/office/drawing/2014/main" id="{5F28511B-27CF-4510-ABE6-3AD265CB23A3}"/>
              </a:ext>
            </a:extLst>
          </p:cNvPr>
          <p:cNvSpPr txBox="1"/>
          <p:nvPr/>
        </p:nvSpPr>
        <p:spPr>
          <a:xfrm>
            <a:off x="5439968" y="1444480"/>
            <a:ext cx="382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000"/>
              <a:t>Improved hardware efficiency</a:t>
            </a:r>
          </a:p>
          <a:p>
            <a:r>
              <a:rPr lang="en-GB" altLang="zh-CN" sz="2000"/>
              <a:t>(better throughput)</a:t>
            </a:r>
            <a:endParaRPr lang="zh-CN" altLang="en-US" sz="200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3C67D27-4959-40B7-891C-3F8398C4E612}"/>
              </a:ext>
            </a:extLst>
          </p:cNvPr>
          <p:cNvGrpSpPr/>
          <p:nvPr/>
        </p:nvGrpSpPr>
        <p:grpSpPr>
          <a:xfrm>
            <a:off x="68025" y="2479885"/>
            <a:ext cx="4500487" cy="1609268"/>
            <a:chOff x="-155546" y="2003458"/>
            <a:chExt cx="4500487" cy="1609268"/>
          </a:xfrm>
        </p:grpSpPr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8E675810-48DE-4FE5-BD94-01F89B3CDC36}"/>
                </a:ext>
              </a:extLst>
            </p:cNvPr>
            <p:cNvGrpSpPr/>
            <p:nvPr/>
          </p:nvGrpSpPr>
          <p:grpSpPr>
            <a:xfrm>
              <a:off x="689589" y="2094096"/>
              <a:ext cx="237476" cy="361064"/>
              <a:chOff x="1242874" y="3559946"/>
              <a:chExt cx="237476" cy="361064"/>
            </a:xfrm>
          </p:grpSpPr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79F6CAB4-2491-46CB-B1FB-FE067393510C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E5948F72-D3E4-4A4E-B2F3-082F441A36C3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F603A5FF-F878-453E-83CC-F5ED99E1A8BC}"/>
                </a:ext>
              </a:extLst>
            </p:cNvPr>
            <p:cNvGrpSpPr/>
            <p:nvPr/>
          </p:nvGrpSpPr>
          <p:grpSpPr>
            <a:xfrm>
              <a:off x="933723" y="2094096"/>
              <a:ext cx="237476" cy="361064"/>
              <a:chOff x="1242874" y="3559946"/>
              <a:chExt cx="237476" cy="361064"/>
            </a:xfrm>
          </p:grpSpPr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C7098019-5F44-4445-9A44-F5FDC563571C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BCD7888C-C5D3-4358-935C-3F70994D49EC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83BF25AC-505A-40F7-9405-0C116712E40A}"/>
                </a:ext>
              </a:extLst>
            </p:cNvPr>
            <p:cNvGrpSpPr/>
            <p:nvPr/>
          </p:nvGrpSpPr>
          <p:grpSpPr>
            <a:xfrm>
              <a:off x="1177857" y="2094096"/>
              <a:ext cx="237476" cy="361064"/>
              <a:chOff x="1242874" y="3559946"/>
              <a:chExt cx="237476" cy="361064"/>
            </a:xfrm>
          </p:grpSpPr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1AF721A4-ED8E-43CE-A174-1DE86F67550B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404700E0-F0B7-4423-98FA-CB42713C32BE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67AB9C56-08D7-4EC7-AC11-81D08666D582}"/>
                </a:ext>
              </a:extLst>
            </p:cNvPr>
            <p:cNvGrpSpPr/>
            <p:nvPr/>
          </p:nvGrpSpPr>
          <p:grpSpPr>
            <a:xfrm>
              <a:off x="1421991" y="2094096"/>
              <a:ext cx="237476" cy="361064"/>
              <a:chOff x="1242874" y="3559946"/>
              <a:chExt cx="237476" cy="361064"/>
            </a:xfrm>
          </p:grpSpPr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DC68E04B-9B6E-467F-AB5E-D1C3E0908D78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ED00A1AA-ABD4-4A9B-B3BE-0B134A2F4339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CBED6344-F764-48DA-8B76-1179620CE5CE}"/>
                </a:ext>
              </a:extLst>
            </p:cNvPr>
            <p:cNvGrpSpPr/>
            <p:nvPr/>
          </p:nvGrpSpPr>
          <p:grpSpPr>
            <a:xfrm>
              <a:off x="1666125" y="2094096"/>
              <a:ext cx="237476" cy="361064"/>
              <a:chOff x="1242874" y="3559946"/>
              <a:chExt cx="237476" cy="361064"/>
            </a:xfrm>
          </p:grpSpPr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83CBEA53-4150-4559-87D1-93393776BF36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94BABC52-7F95-473F-BC72-4D0F551A003E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00EC770F-E13F-4EC9-AFC5-DD33D3870F89}"/>
                </a:ext>
              </a:extLst>
            </p:cNvPr>
            <p:cNvGrpSpPr/>
            <p:nvPr/>
          </p:nvGrpSpPr>
          <p:grpSpPr>
            <a:xfrm>
              <a:off x="1910259" y="2094096"/>
              <a:ext cx="237476" cy="361064"/>
              <a:chOff x="1242874" y="3559946"/>
              <a:chExt cx="237476" cy="361064"/>
            </a:xfrm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C433A1E7-6B9B-4E18-9DEB-8440DE0726AD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A6019909-5209-4E7D-8D85-CC279C3C8399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76987D89-FBCB-45AE-A461-21F780EEC252}"/>
                </a:ext>
              </a:extLst>
            </p:cNvPr>
            <p:cNvGrpSpPr/>
            <p:nvPr/>
          </p:nvGrpSpPr>
          <p:grpSpPr>
            <a:xfrm>
              <a:off x="2154393" y="2094096"/>
              <a:ext cx="237476" cy="361064"/>
              <a:chOff x="1242874" y="3559946"/>
              <a:chExt cx="237476" cy="361064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D0FBD79F-1951-4119-A97D-30CCEDFED043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BFD056EE-26AD-489E-BF6A-DDB763DC1DF1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EC646183-2EB5-44B0-8C15-AE7BB1A23499}"/>
                </a:ext>
              </a:extLst>
            </p:cNvPr>
            <p:cNvGrpSpPr/>
            <p:nvPr/>
          </p:nvGrpSpPr>
          <p:grpSpPr>
            <a:xfrm>
              <a:off x="2398527" y="2094096"/>
              <a:ext cx="237476" cy="361064"/>
              <a:chOff x="1242874" y="3559946"/>
              <a:chExt cx="237476" cy="361064"/>
            </a:xfrm>
          </p:grpSpPr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E8102B5A-77F1-49A6-B6CC-742CE45B3A2A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F73D28F8-19C4-441A-8318-3D07826441CD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42D63269-8292-4F39-AEF4-1E8037B5ECAE}"/>
                </a:ext>
              </a:extLst>
            </p:cNvPr>
            <p:cNvGrpSpPr/>
            <p:nvPr/>
          </p:nvGrpSpPr>
          <p:grpSpPr>
            <a:xfrm>
              <a:off x="2642661" y="2094096"/>
              <a:ext cx="237476" cy="361064"/>
              <a:chOff x="1242874" y="3559946"/>
              <a:chExt cx="237476" cy="361064"/>
            </a:xfrm>
          </p:grpSpPr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0BCE015F-1E21-47A2-9625-A916999C18EA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02996097-1872-40B6-BF5A-432C675CDA3E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160205FC-87E3-4922-B298-65EB0A353190}"/>
                </a:ext>
              </a:extLst>
            </p:cNvPr>
            <p:cNvGrpSpPr/>
            <p:nvPr/>
          </p:nvGrpSpPr>
          <p:grpSpPr>
            <a:xfrm>
              <a:off x="2886795" y="2094096"/>
              <a:ext cx="237476" cy="361064"/>
              <a:chOff x="1242874" y="3559946"/>
              <a:chExt cx="237476" cy="361064"/>
            </a:xfrm>
          </p:grpSpPr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9C8CB1CA-5534-4D13-BD90-CAC3C74DE5AF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FC76C9DF-D548-40C5-AC7E-CB8FB01661B7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0711E2D0-A28B-4BD0-BFE9-4C8BA9CDEC58}"/>
                </a:ext>
              </a:extLst>
            </p:cNvPr>
            <p:cNvGrpSpPr/>
            <p:nvPr/>
          </p:nvGrpSpPr>
          <p:grpSpPr>
            <a:xfrm>
              <a:off x="3130929" y="2094096"/>
              <a:ext cx="237476" cy="361064"/>
              <a:chOff x="1242874" y="3559946"/>
              <a:chExt cx="237476" cy="361064"/>
            </a:xfrm>
          </p:grpSpPr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AF873F31-2E50-4962-A69F-293D146E3936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6DB7522F-BAED-471C-AC67-44E0A4EFE3AA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30810E3-3F85-4B85-8738-4DA1EC222DC3}"/>
                </a:ext>
              </a:extLst>
            </p:cNvPr>
            <p:cNvGrpSpPr/>
            <p:nvPr/>
          </p:nvGrpSpPr>
          <p:grpSpPr>
            <a:xfrm>
              <a:off x="3375063" y="2094096"/>
              <a:ext cx="237476" cy="361064"/>
              <a:chOff x="1242874" y="3559946"/>
              <a:chExt cx="237476" cy="361064"/>
            </a:xfrm>
          </p:grpSpPr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04259987-8A3B-4927-A0F1-8B8573C27FF5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956B9A51-2050-49B5-9076-D24FCAC74314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C59D14DA-A1D1-4A48-B7BA-B2931560A646}"/>
                </a:ext>
              </a:extLst>
            </p:cNvPr>
            <p:cNvGrpSpPr/>
            <p:nvPr/>
          </p:nvGrpSpPr>
          <p:grpSpPr>
            <a:xfrm>
              <a:off x="3619197" y="2094096"/>
              <a:ext cx="237476" cy="361064"/>
              <a:chOff x="1242874" y="3559946"/>
              <a:chExt cx="237476" cy="361064"/>
            </a:xfrm>
          </p:grpSpPr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81216827-BBA7-40F2-B43D-9A9986B445E8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1F7685C7-71C1-4B76-B163-0A3B34C60F85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CABBB481-1309-4F8F-8626-D8FD33CF0A68}"/>
                </a:ext>
              </a:extLst>
            </p:cNvPr>
            <p:cNvGrpSpPr/>
            <p:nvPr/>
          </p:nvGrpSpPr>
          <p:grpSpPr>
            <a:xfrm>
              <a:off x="3863331" y="2094096"/>
              <a:ext cx="237476" cy="361064"/>
              <a:chOff x="1242874" y="3559946"/>
              <a:chExt cx="237476" cy="361064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C6C32E85-30C7-4D96-9773-D12B3D8DF199}"/>
                  </a:ext>
                </a:extLst>
              </p:cNvPr>
              <p:cNvSpPr/>
              <p:nvPr/>
            </p:nvSpPr>
            <p:spPr>
              <a:xfrm>
                <a:off x="1242874" y="3559946"/>
                <a:ext cx="115409" cy="3610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DCBECC8A-54F9-4EF6-9593-CFFF1D17F38F}"/>
                  </a:ext>
                </a:extLst>
              </p:cNvPr>
              <p:cNvSpPr/>
              <p:nvPr/>
            </p:nvSpPr>
            <p:spPr>
              <a:xfrm>
                <a:off x="1364941" y="3559946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9AA63F3A-B049-45F0-913B-951178D360D0}"/>
                </a:ext>
              </a:extLst>
            </p:cNvPr>
            <p:cNvSpPr/>
            <p:nvPr/>
          </p:nvSpPr>
          <p:spPr>
            <a:xfrm>
              <a:off x="4107465" y="2094096"/>
              <a:ext cx="115409" cy="36106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A711E3CB-5F53-49EB-ACB4-32400A949762}"/>
                </a:ext>
              </a:extLst>
            </p:cNvPr>
            <p:cNvSpPr/>
            <p:nvPr/>
          </p:nvSpPr>
          <p:spPr>
            <a:xfrm>
              <a:off x="4229532" y="2094096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4E2F750C-255B-442E-8471-3A9ACCB057BF}"/>
                </a:ext>
              </a:extLst>
            </p:cNvPr>
            <p:cNvSpPr/>
            <p:nvPr/>
          </p:nvSpPr>
          <p:spPr>
            <a:xfrm>
              <a:off x="565398" y="2094096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CA84813A-447F-45D6-A2AB-A368FFDAEB89}"/>
                </a:ext>
              </a:extLst>
            </p:cNvPr>
            <p:cNvSpPr/>
            <p:nvPr/>
          </p:nvSpPr>
          <p:spPr>
            <a:xfrm>
              <a:off x="453181" y="2094096"/>
              <a:ext cx="115409" cy="36106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463F6B6F-1AE7-4D2E-8449-B08EBEB89251}"/>
                </a:ext>
              </a:extLst>
            </p:cNvPr>
            <p:cNvSpPr/>
            <p:nvPr/>
          </p:nvSpPr>
          <p:spPr>
            <a:xfrm>
              <a:off x="441207" y="3251662"/>
              <a:ext cx="115409" cy="36106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9DAEF539-95C9-439A-B652-DCCB9F86B8D2}"/>
                </a:ext>
              </a:extLst>
            </p:cNvPr>
            <p:cNvSpPr txBox="1"/>
            <p:nvPr/>
          </p:nvSpPr>
          <p:spPr>
            <a:xfrm>
              <a:off x="565398" y="3293694"/>
              <a:ext cx="1788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20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Forward and Backward</a:t>
              </a:r>
              <a:endParaRPr lang="zh-CN" altLang="en-US" sz="12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5359876-A895-4E9B-A104-DD0769ED5762}"/>
                </a:ext>
              </a:extLst>
            </p:cNvPr>
            <p:cNvGrpSpPr/>
            <p:nvPr/>
          </p:nvGrpSpPr>
          <p:grpSpPr>
            <a:xfrm>
              <a:off x="2384775" y="3251662"/>
              <a:ext cx="1728153" cy="361064"/>
              <a:chOff x="798280" y="3843337"/>
              <a:chExt cx="1728153" cy="361064"/>
            </a:xfrm>
          </p:grpSpPr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8C4AB45E-255F-4DC4-B5B0-6695A3B562DF}"/>
                  </a:ext>
                </a:extLst>
              </p:cNvPr>
              <p:cNvSpPr/>
              <p:nvPr/>
            </p:nvSpPr>
            <p:spPr>
              <a:xfrm>
                <a:off x="798280" y="3843337"/>
                <a:ext cx="115409" cy="36106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3E969E52-ECAF-48D1-87DB-F4E0CC26550A}"/>
                  </a:ext>
                </a:extLst>
              </p:cNvPr>
              <p:cNvSpPr txBox="1"/>
              <p:nvPr/>
            </p:nvSpPr>
            <p:spPr>
              <a:xfrm>
                <a:off x="915842" y="3886340"/>
                <a:ext cx="1610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altLang="zh-CN" sz="120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Model Update</a:t>
                </a:r>
                <a:endParaRPr lang="zh-CN" altLang="en-US" sz="120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11EFB89A-B4D8-46D2-B16B-C298E6AAEE76}"/>
                </a:ext>
              </a:extLst>
            </p:cNvPr>
            <p:cNvSpPr/>
            <p:nvPr/>
          </p:nvSpPr>
          <p:spPr>
            <a:xfrm>
              <a:off x="963007" y="2627067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07D12539-F1BA-4BCC-93C1-508D80B0E8C5}"/>
                </a:ext>
              </a:extLst>
            </p:cNvPr>
            <p:cNvSpPr/>
            <p:nvPr/>
          </p:nvSpPr>
          <p:spPr>
            <a:xfrm>
              <a:off x="446523" y="2630425"/>
              <a:ext cx="514947" cy="35770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8443D1DD-78DE-47F9-81AF-EF7287E769EC}"/>
                </a:ext>
              </a:extLst>
            </p:cNvPr>
            <p:cNvSpPr/>
            <p:nvPr/>
          </p:nvSpPr>
          <p:spPr>
            <a:xfrm>
              <a:off x="1601933" y="2630433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1B7CC7A3-3062-4933-88B8-31DF9B65A8D6}"/>
                </a:ext>
              </a:extLst>
            </p:cNvPr>
            <p:cNvSpPr/>
            <p:nvPr/>
          </p:nvSpPr>
          <p:spPr>
            <a:xfrm>
              <a:off x="1078725" y="2627067"/>
              <a:ext cx="514947" cy="35770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矩形 234">
              <a:extLst>
                <a:ext uri="{FF2B5EF4-FFF2-40B4-BE49-F238E27FC236}">
                  <a16:creationId xmlns:a16="http://schemas.microsoft.com/office/drawing/2014/main" id="{0824CC42-E63E-4E3F-A01E-43BF64CC09AB}"/>
                </a:ext>
              </a:extLst>
            </p:cNvPr>
            <p:cNvSpPr/>
            <p:nvPr/>
          </p:nvSpPr>
          <p:spPr>
            <a:xfrm>
              <a:off x="1720608" y="2627067"/>
              <a:ext cx="514947" cy="35770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9DEF97A9-55F8-46CC-B287-1CBE8D70A707}"/>
                </a:ext>
              </a:extLst>
            </p:cNvPr>
            <p:cNvSpPr/>
            <p:nvPr/>
          </p:nvSpPr>
          <p:spPr>
            <a:xfrm>
              <a:off x="2238886" y="2630433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A5853F83-7E56-4BB1-B181-657D79EA26B0}"/>
                </a:ext>
              </a:extLst>
            </p:cNvPr>
            <p:cNvSpPr/>
            <p:nvPr/>
          </p:nvSpPr>
          <p:spPr>
            <a:xfrm>
              <a:off x="2355809" y="2627067"/>
              <a:ext cx="514947" cy="35770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71C5220E-CFEA-4851-B32A-C543641F3A1C}"/>
                </a:ext>
              </a:extLst>
            </p:cNvPr>
            <p:cNvSpPr/>
            <p:nvPr/>
          </p:nvSpPr>
          <p:spPr>
            <a:xfrm>
              <a:off x="2874087" y="2630433"/>
              <a:ext cx="115409" cy="361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B6794FD-821F-4667-AB27-8BAE13C87C86}"/>
                </a:ext>
              </a:extLst>
            </p:cNvPr>
            <p:cNvSpPr txBox="1"/>
            <p:nvPr/>
          </p:nvSpPr>
          <p:spPr>
            <a:xfrm>
              <a:off x="-123036" y="2003458"/>
              <a:ext cx="592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sz="1400"/>
                <a:t>small batch</a:t>
              </a:r>
              <a:endParaRPr lang="zh-CN" altLang="en-US" sz="1400"/>
            </a:p>
          </p:txBody>
        </p:sp>
        <p:sp>
          <p:nvSpPr>
            <p:cNvPr id="240" name="文本框 239">
              <a:extLst>
                <a:ext uri="{FF2B5EF4-FFF2-40B4-BE49-F238E27FC236}">
                  <a16:creationId xmlns:a16="http://schemas.microsoft.com/office/drawing/2014/main" id="{01A4D00F-3F76-4668-9ED1-621D2267F1EE}"/>
                </a:ext>
              </a:extLst>
            </p:cNvPr>
            <p:cNvSpPr txBox="1"/>
            <p:nvPr/>
          </p:nvSpPr>
          <p:spPr>
            <a:xfrm>
              <a:off x="-155546" y="2544271"/>
              <a:ext cx="592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sz="1400"/>
                <a:t>large batch</a:t>
              </a:r>
              <a:endParaRPr lang="zh-CN" altLang="en-US" sz="140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E49CFBF-3CDE-421B-9915-495D2193140F}"/>
              </a:ext>
            </a:extLst>
          </p:cNvPr>
          <p:cNvSpPr txBox="1"/>
          <p:nvPr/>
        </p:nvSpPr>
        <p:spPr>
          <a:xfrm>
            <a:off x="161051" y="1444480"/>
            <a:ext cx="37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1.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429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5728-3AAA-48E1-ADD1-200EF452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/>
              <a:t>Large Batch Size and Model Performance</a:t>
            </a:r>
            <a:endParaRPr lang="en-US" sz="280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651AE-5E5D-41E9-BDB1-CAC2556AB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42036646-870F-4283-929E-50E05941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662"/>
            <a:ext cx="9144000" cy="355600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2680F0C-8BC4-4BFA-BF84-16E1E4D86C6A}"/>
              </a:ext>
            </a:extLst>
          </p:cNvPr>
          <p:cNvSpPr txBox="1"/>
          <p:nvPr/>
        </p:nvSpPr>
        <p:spPr>
          <a:xfrm>
            <a:off x="815009" y="4181662"/>
            <a:ext cx="751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000"/>
              <a:t>Improper large batch size leads to bad model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000"/>
              <a:t>Proper batch size changes during training: need </a:t>
            </a:r>
            <a:r>
              <a:rPr lang="en-US" altLang="zh-CN" sz="2000"/>
              <a:t>adaptive batching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110153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Large Batch Size Challenges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69DF8C5-B21F-4717-9AB3-9C2CE211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393FD4DC-11C9-4BC5-BD34-D5B31B00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5" y="4090439"/>
            <a:ext cx="595033" cy="5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244F2F43-EA6E-4747-8922-E43936AC84E5}"/>
              </a:ext>
            </a:extLst>
          </p:cNvPr>
          <p:cNvSpPr txBox="1"/>
          <p:nvPr/>
        </p:nvSpPr>
        <p:spPr>
          <a:xfrm>
            <a:off x="1170720" y="4157122"/>
            <a:ext cx="756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</a:rPr>
              <a:t>How to find a proper batch size adaptively during training?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49396E8-2F93-45EC-A7F1-683A41F381B4}"/>
              </a:ext>
            </a:extLst>
          </p:cNvPr>
          <p:cNvCxnSpPr/>
          <p:nvPr/>
        </p:nvCxnSpPr>
        <p:spPr>
          <a:xfrm flipV="1">
            <a:off x="1754840" y="2898964"/>
            <a:ext cx="5540189" cy="295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C60C169D-655E-46C9-B949-CCC6711D5E8D}"/>
              </a:ext>
            </a:extLst>
          </p:cNvPr>
          <p:cNvSpPr/>
          <p:nvPr/>
        </p:nvSpPr>
        <p:spPr>
          <a:xfrm>
            <a:off x="4108075" y="3033436"/>
            <a:ext cx="833718" cy="50762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477E411-6BB1-4E63-82CF-6DD045A70A58}"/>
              </a:ext>
            </a:extLst>
          </p:cNvPr>
          <p:cNvSpPr txBox="1"/>
          <p:nvPr/>
        </p:nvSpPr>
        <p:spPr>
          <a:xfrm>
            <a:off x="1647265" y="2454339"/>
            <a:ext cx="1254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/>
              <a:t>Scalability </a:t>
            </a:r>
          </a:p>
          <a:p>
            <a:r>
              <a:rPr lang="en-GB" altLang="zh-CN" sz="2000"/>
              <a:t>Efficiency</a:t>
            </a:r>
            <a:endParaRPr lang="zh-CN" altLang="en-US" sz="200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F116517-541F-42D6-ABC8-2F8CA44A589E}"/>
              </a:ext>
            </a:extLst>
          </p:cNvPr>
          <p:cNvSpPr txBox="1"/>
          <p:nvPr/>
        </p:nvSpPr>
        <p:spPr>
          <a:xfrm>
            <a:off x="6147825" y="2252633"/>
            <a:ext cx="1543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/>
              <a:t>Model</a:t>
            </a:r>
          </a:p>
          <a:p>
            <a:r>
              <a:rPr lang="en-GB" altLang="zh-CN" sz="2000"/>
              <a:t>Performance</a:t>
            </a:r>
            <a:endParaRPr lang="zh-CN" altLang="en-US" sz="200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7DB40E-423B-4F0C-A7C7-EA3F92F54B16}"/>
              </a:ext>
            </a:extLst>
          </p:cNvPr>
          <p:cNvSpPr txBox="1"/>
          <p:nvPr/>
        </p:nvSpPr>
        <p:spPr>
          <a:xfrm>
            <a:off x="1170720" y="897503"/>
            <a:ext cx="6535271" cy="111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GB" altLang="zh-CN" sz="2000"/>
              <a:t>Large batch size improves scalability and efficiency</a:t>
            </a:r>
            <a:endParaRPr lang="zh-CN" altLang="en-US" sz="200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GB" altLang="zh-CN" sz="2000"/>
              <a:t>Improper large batch size leads to bad model performance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Adaptive batch size is needed</a:t>
            </a:r>
            <a:r>
              <a:rPr lang="en-GB" altLang="zh-CN" sz="2000"/>
              <a:t> during training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314369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Existing Solutions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69DF8C5-B21F-4717-9AB3-9C2CE211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8D3F65C-8E4E-41C0-A319-D350605514C0}"/>
              </a:ext>
            </a:extLst>
          </p:cNvPr>
          <p:cNvSpPr txBox="1"/>
          <p:nvPr/>
        </p:nvSpPr>
        <p:spPr>
          <a:xfrm>
            <a:off x="151678" y="646765"/>
            <a:ext cx="49865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Gradient variance based solutions[1][2]:</a:t>
            </a:r>
          </a:p>
          <a:p>
            <a:endParaRPr lang="en-US" altLang="zh-CN" sz="2000"/>
          </a:p>
          <a:p>
            <a:r>
              <a:rPr lang="en-US" altLang="zh-CN"/>
              <a:t>Batch size and gradient variance are correlated[1][3]</a:t>
            </a:r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Proper large batch size = maintain proper gradient variance</a:t>
            </a:r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Ref:</a:t>
            </a:r>
          </a:p>
          <a:p>
            <a:r>
              <a:rPr lang="en-US" altLang="zh-CN" sz="1400"/>
              <a:t>[1] </a:t>
            </a:r>
            <a:r>
              <a:rPr lang="en-US" altLang="zh-CN" sz="1400" i="1"/>
              <a:t>Sam </a:t>
            </a:r>
            <a:r>
              <a:rPr lang="en-US" altLang="zh-CN" sz="1400" i="1" err="1"/>
              <a:t>McCandlish</a:t>
            </a:r>
            <a:r>
              <a:rPr lang="en-US" altLang="zh-CN" sz="1400" i="1"/>
              <a:t>, et.al., and </a:t>
            </a:r>
            <a:r>
              <a:rPr lang="en-US" altLang="zh-CN" sz="1400" i="1" err="1"/>
              <a:t>OpenAI</a:t>
            </a:r>
            <a:r>
              <a:rPr lang="en-US" altLang="zh-CN" sz="1400" i="1"/>
              <a:t> Dota Team</a:t>
            </a:r>
            <a:r>
              <a:rPr lang="en-US" altLang="zh-CN" sz="1400"/>
              <a:t>. An empirical model of large-batch training, arXiv 2018</a:t>
            </a:r>
          </a:p>
          <a:p>
            <a:r>
              <a:rPr lang="en-US" altLang="zh-CN" sz="1400"/>
              <a:t>[2] </a:t>
            </a:r>
            <a:r>
              <a:rPr lang="en-US" altLang="zh-CN" sz="1400" i="1" err="1"/>
              <a:t>Zhewei</a:t>
            </a:r>
            <a:r>
              <a:rPr lang="en-US" altLang="zh-CN" sz="1400" i="1"/>
              <a:t> Yao, et. al.</a:t>
            </a:r>
            <a:r>
              <a:rPr lang="en-US" altLang="zh-CN" sz="1400"/>
              <a:t>. Large batch size training of neural networks with adversarial training and second-order information, arXiv 2018</a:t>
            </a:r>
          </a:p>
          <a:p>
            <a:r>
              <a:rPr lang="en-US" altLang="zh-CN" sz="1400"/>
              <a:t>[3] Xin Qian, et.al., The Impact of the Mini-batch Size on the Variance of Gradients in Stochastic Gradient Descent , arXiv 2020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7D4066-8A24-4462-83A6-B385AAB70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7" b="6688"/>
          <a:stretch/>
        </p:blipFill>
        <p:spPr>
          <a:xfrm>
            <a:off x="5527964" y="2785891"/>
            <a:ext cx="3464358" cy="150901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7F416DF-F694-4C82-98BC-3FDB41820DE5}"/>
              </a:ext>
            </a:extLst>
          </p:cNvPr>
          <p:cNvSpPr txBox="1"/>
          <p:nvPr/>
        </p:nvSpPr>
        <p:spPr>
          <a:xfrm>
            <a:off x="-60512" y="4910105"/>
            <a:ext cx="6689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chemeClr val="bg1">
                    <a:lumMod val="75000"/>
                  </a:schemeClr>
                </a:solidFill>
              </a:rPr>
              <a:t>Images from WISC CS760 and [3]</a:t>
            </a:r>
            <a:endParaRPr lang="zh-CN" altLang="en-US" sz="1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AF617E7-01E8-4A4C-90F7-E1361A03B15D}"/>
              </a:ext>
            </a:extLst>
          </p:cNvPr>
          <p:cNvSpPr txBox="1"/>
          <p:nvPr/>
        </p:nvSpPr>
        <p:spPr>
          <a:xfrm>
            <a:off x="5355527" y="4424200"/>
            <a:ext cx="195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/>
              <a:t>Appropriate gradient variance level</a:t>
            </a:r>
            <a:endParaRPr lang="zh-CN" altLang="en-US" sz="160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07F6C52-D64E-487E-93D6-ED65F4692087}"/>
              </a:ext>
            </a:extLst>
          </p:cNvPr>
          <p:cNvSpPr txBox="1"/>
          <p:nvPr/>
        </p:nvSpPr>
        <p:spPr>
          <a:xfrm>
            <a:off x="7183693" y="4435655"/>
            <a:ext cx="194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/>
              <a:t>Undesired gradient variance level</a:t>
            </a:r>
            <a:endParaRPr lang="zh-CN" altLang="en-US" sz="1600"/>
          </a:p>
        </p:txBody>
      </p:sp>
      <p:pic>
        <p:nvPicPr>
          <p:cNvPr id="1026" name="Picture 2" descr="Figure 1. Experimental results for the Graduate Admission dataset. Left: log ` var ` gbt ˇ ˇF0 ˘˘ and log ` var ` ∇Lpwbt q ˇ ˇF0 ˘˘ vs iteration t for 4 different mini-batch sizes. Right: The log of polynomial values when fitting polynomials on selected mini-batch sizes at certain iterations.">
            <a:extLst>
              <a:ext uri="{FF2B5EF4-FFF2-40B4-BE49-F238E27FC236}">
                <a16:creationId xmlns:a16="http://schemas.microsoft.com/office/drawing/2014/main" id="{25B0EF6D-06F5-492A-A041-3599AF15D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206"/>
          <a:stretch/>
        </p:blipFill>
        <p:spPr bwMode="auto">
          <a:xfrm>
            <a:off x="5449837" y="742839"/>
            <a:ext cx="3192665" cy="21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3A7116E-298F-4FA3-819B-9A488DB8A22D}"/>
              </a:ext>
            </a:extLst>
          </p:cNvPr>
          <p:cNvSpPr txBox="1"/>
          <p:nvPr/>
        </p:nvSpPr>
        <p:spPr>
          <a:xfrm>
            <a:off x="5197288" y="477488"/>
            <a:ext cx="4057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Correlation of gradient variance and batch size</a:t>
            </a:r>
            <a:endParaRPr lang="zh-CN" altLang="en-US" sz="1600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B1576734-FCC6-4160-B7D6-FDC6D0371CA2}"/>
              </a:ext>
            </a:extLst>
          </p:cNvPr>
          <p:cNvSpPr/>
          <p:nvPr/>
        </p:nvSpPr>
        <p:spPr>
          <a:xfrm>
            <a:off x="2206542" y="1678593"/>
            <a:ext cx="403412" cy="4377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E2FDEA-2A98-455F-A1C5-932E90E8D7B5}"/>
              </a:ext>
            </a:extLst>
          </p:cNvPr>
          <p:cNvSpPr txBox="1"/>
          <p:nvPr/>
        </p:nvSpPr>
        <p:spPr>
          <a:xfrm>
            <a:off x="5249782" y="3000540"/>
            <a:ext cx="400110" cy="107971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altLang="zh-CN" sz="1400"/>
              <a:t>Training Error</a:t>
            </a:r>
            <a:endParaRPr lang="zh-CN" altLang="en-US" sz="14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4ED32E-4DFC-4814-8EEC-3C95D9F70078}"/>
              </a:ext>
            </a:extLst>
          </p:cNvPr>
          <p:cNvSpPr txBox="1"/>
          <p:nvPr/>
        </p:nvSpPr>
        <p:spPr>
          <a:xfrm>
            <a:off x="5889743" y="4187405"/>
            <a:ext cx="884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Iterations</a:t>
            </a:r>
            <a:endParaRPr lang="zh-CN" altLang="en-US" sz="14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0DA7ED-6CB8-41CE-B73E-8CC5F621A03F}"/>
              </a:ext>
            </a:extLst>
          </p:cNvPr>
          <p:cNvSpPr txBox="1"/>
          <p:nvPr/>
        </p:nvSpPr>
        <p:spPr>
          <a:xfrm>
            <a:off x="7717911" y="4184151"/>
            <a:ext cx="884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Iterations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65497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Existing Solutions</a:t>
            </a:r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69DF8C5-B21F-4717-9AB3-9C2CE211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255B7D6-FCDF-43AE-9CEB-25590CB650E1}"/>
              </a:ext>
            </a:extLst>
          </p:cNvPr>
          <p:cNvGrpSpPr/>
          <p:nvPr/>
        </p:nvGrpSpPr>
        <p:grpSpPr>
          <a:xfrm>
            <a:off x="5757826" y="3438602"/>
            <a:ext cx="1507774" cy="968082"/>
            <a:chOff x="7253935" y="3810815"/>
            <a:chExt cx="1507774" cy="968082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D7B85E76-342E-4970-A362-08F9A9F9258C}"/>
                </a:ext>
              </a:extLst>
            </p:cNvPr>
            <p:cNvSpPr txBox="1"/>
            <p:nvPr/>
          </p:nvSpPr>
          <p:spPr>
            <a:xfrm>
              <a:off x="7253935" y="3810815"/>
              <a:ext cx="1507774" cy="968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zh-CN" sz="2000"/>
            </a:p>
            <a:p>
              <a:pPr algn="ctr"/>
              <a:r>
                <a:rPr lang="en-US" altLang="zh-CN" sz="1400"/>
                <a:t>Bad choice of batch size</a:t>
              </a:r>
            </a:p>
          </p:txBody>
        </p:sp>
        <p:pic>
          <p:nvPicPr>
            <p:cNvPr id="47" name="Picture 2" descr="“sad emoji”的图片搜索结果">
              <a:extLst>
                <a:ext uri="{FF2B5EF4-FFF2-40B4-BE49-F238E27FC236}">
                  <a16:creationId xmlns:a16="http://schemas.microsoft.com/office/drawing/2014/main" id="{7E8843C1-D76D-4D11-A78E-C77B49BB7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249" y="3859929"/>
              <a:ext cx="317388" cy="3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9E1317E-8916-4349-A506-7A3999182869}"/>
              </a:ext>
            </a:extLst>
          </p:cNvPr>
          <p:cNvGrpSpPr/>
          <p:nvPr/>
        </p:nvGrpSpPr>
        <p:grpSpPr>
          <a:xfrm>
            <a:off x="7636226" y="3438602"/>
            <a:ext cx="1507774" cy="968082"/>
            <a:chOff x="5305084" y="3817113"/>
            <a:chExt cx="1507774" cy="968082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0814CFD-B705-4448-901E-38DAB40A37D2}"/>
                </a:ext>
              </a:extLst>
            </p:cNvPr>
            <p:cNvSpPr txBox="1"/>
            <p:nvPr/>
          </p:nvSpPr>
          <p:spPr>
            <a:xfrm>
              <a:off x="5305084" y="3817113"/>
              <a:ext cx="1507774" cy="968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zh-CN" sz="2000"/>
            </a:p>
            <a:p>
              <a:pPr algn="ctr"/>
              <a:r>
                <a:rPr lang="en-US" altLang="zh-CN" sz="1400"/>
                <a:t>Noisy estimation</a:t>
              </a:r>
            </a:p>
          </p:txBody>
        </p:sp>
        <p:pic>
          <p:nvPicPr>
            <p:cNvPr id="50" name="Picture 2" descr="“sad emoji”的图片搜索结果">
              <a:extLst>
                <a:ext uri="{FF2B5EF4-FFF2-40B4-BE49-F238E27FC236}">
                  <a16:creationId xmlns:a16="http://schemas.microsoft.com/office/drawing/2014/main" id="{F70B569E-F013-4D77-B750-D23630AA2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277" y="3852067"/>
              <a:ext cx="317388" cy="3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4D3EDAA1-0D84-4239-8B73-CDD37BCE3C82}"/>
              </a:ext>
            </a:extLst>
          </p:cNvPr>
          <p:cNvGrpSpPr/>
          <p:nvPr/>
        </p:nvGrpSpPr>
        <p:grpSpPr>
          <a:xfrm>
            <a:off x="3879425" y="3438602"/>
            <a:ext cx="1507774" cy="968082"/>
            <a:chOff x="3274359" y="3785453"/>
            <a:chExt cx="1507774" cy="96808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131551D-91A8-4E01-917A-109413EC9591}"/>
                </a:ext>
              </a:extLst>
            </p:cNvPr>
            <p:cNvSpPr txBox="1"/>
            <p:nvPr/>
          </p:nvSpPr>
          <p:spPr>
            <a:xfrm>
              <a:off x="3274359" y="3785453"/>
              <a:ext cx="1507774" cy="968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zh-CN" sz="2000"/>
            </a:p>
            <a:p>
              <a:pPr algn="ctr"/>
              <a:r>
                <a:rPr lang="en-US" altLang="zh-CN" sz="1400"/>
                <a:t>Coarse-grained adjustment</a:t>
              </a:r>
            </a:p>
          </p:txBody>
        </p:sp>
        <p:pic>
          <p:nvPicPr>
            <p:cNvPr id="21" name="Picture 2" descr="“sad emoji”的图片搜索结果">
              <a:extLst>
                <a:ext uri="{FF2B5EF4-FFF2-40B4-BE49-F238E27FC236}">
                  <a16:creationId xmlns:a16="http://schemas.microsoft.com/office/drawing/2014/main" id="{388B44BB-095E-4A0C-A4F5-8591B4757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552" y="3830567"/>
              <a:ext cx="317388" cy="3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8F446D2-5231-4C1B-A014-4D0CDAD393E4}"/>
              </a:ext>
            </a:extLst>
          </p:cNvPr>
          <p:cNvGrpSpPr/>
          <p:nvPr/>
        </p:nvGrpSpPr>
        <p:grpSpPr>
          <a:xfrm>
            <a:off x="5629413" y="718020"/>
            <a:ext cx="1754841" cy="1128554"/>
            <a:chOff x="5829299" y="686799"/>
            <a:chExt cx="1754841" cy="112855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75CBD0A-100D-4182-A337-B9A019FE20AE}"/>
                </a:ext>
              </a:extLst>
            </p:cNvPr>
            <p:cNvSpPr txBox="1"/>
            <p:nvPr/>
          </p:nvSpPr>
          <p:spPr>
            <a:xfrm>
              <a:off x="5829299" y="686799"/>
              <a:ext cx="1754841" cy="112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altLang="zh-CN" sz="2000"/>
            </a:p>
            <a:p>
              <a:pPr algn="ctr"/>
              <a:r>
                <a:rPr lang="en-US" altLang="zh-CN" sz="1400"/>
                <a:t>Expensive computation of gradient variance</a:t>
              </a:r>
            </a:p>
          </p:txBody>
        </p:sp>
        <p:pic>
          <p:nvPicPr>
            <p:cNvPr id="17" name="Picture 2" descr="“sad emoji”的图片搜索结果">
              <a:extLst>
                <a:ext uri="{FF2B5EF4-FFF2-40B4-BE49-F238E27FC236}">
                  <a16:creationId xmlns:a16="http://schemas.microsoft.com/office/drawing/2014/main" id="{BAEBDF15-E349-431F-B2C9-6A8C16FF2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567" y="750604"/>
              <a:ext cx="317388" cy="3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A0BCA2A-C760-48F1-83DE-2979378F26E5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5324853" y="1846574"/>
            <a:ext cx="1181981" cy="360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E50C1DB-29B4-442B-AF12-324CFAA549F7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506834" y="1846574"/>
            <a:ext cx="1177791" cy="360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7ED5C9F-DA26-4086-B397-34140D10994F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 flipH="1">
            <a:off x="4633312" y="3175282"/>
            <a:ext cx="691541" cy="263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E0C4C11-FE27-42B8-A8A8-2F5839A81A51}"/>
              </a:ext>
            </a:extLst>
          </p:cNvPr>
          <p:cNvSpPr txBox="1"/>
          <p:nvPr/>
        </p:nvSpPr>
        <p:spPr>
          <a:xfrm>
            <a:off x="4460671" y="2207200"/>
            <a:ext cx="1728364" cy="968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altLang="zh-CN" sz="2000"/>
          </a:p>
          <a:p>
            <a:pPr algn="ctr"/>
            <a:r>
              <a:rPr lang="en-US" altLang="zh-CN" sz="1400"/>
              <a:t>Reduce measuring frequency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69290B70-BBD3-4A76-982B-DE8ACF55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81" y="2276023"/>
            <a:ext cx="327144" cy="3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A3357C6-A36C-4B0E-97D0-7F383902FA93}"/>
              </a:ext>
            </a:extLst>
          </p:cNvPr>
          <p:cNvSpPr txBox="1"/>
          <p:nvPr/>
        </p:nvSpPr>
        <p:spPr>
          <a:xfrm>
            <a:off x="6820443" y="2207200"/>
            <a:ext cx="1728364" cy="968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altLang="zh-CN" sz="2000"/>
          </a:p>
          <a:p>
            <a:pPr algn="ctr"/>
            <a:r>
              <a:rPr lang="en-US" altLang="zh-CN" sz="1400"/>
              <a:t>Cheap approximation of gradient variance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B9719E68-2CAF-42A3-B610-5891818D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53" y="2276547"/>
            <a:ext cx="327144" cy="3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7280B349-B028-4046-ADA7-BBA1EC554D70}"/>
              </a:ext>
            </a:extLst>
          </p:cNvPr>
          <p:cNvSpPr txBox="1"/>
          <p:nvPr/>
        </p:nvSpPr>
        <p:spPr>
          <a:xfrm>
            <a:off x="250807" y="638735"/>
            <a:ext cx="36753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Estimation of gradient variance</a:t>
            </a:r>
          </a:p>
          <a:p>
            <a:endParaRPr lang="en-US" altLang="zh-CN" sz="200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Ref: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[1]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Sam </a:t>
            </a:r>
            <a:r>
              <a:rPr kumimoji="0" lang="en-US" altLang="zh-CN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McCandlish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et.al., and </a:t>
            </a:r>
            <a:r>
              <a:rPr kumimoji="0" lang="en-US" altLang="zh-CN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OpenAI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Dota Team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An empirical model of large-batch training, arXiv 2018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[2]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Tyler B. Johnson, et.al.,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AdaScale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SGD: A User-Friendly Algorithm for Distributed Training. ICML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/>
              <a:t>Others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/>
              <a:t>Ref: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[3] </a:t>
            </a:r>
            <a:r>
              <a:rPr lang="en-US" altLang="zh-CN" sz="1400" i="1"/>
              <a:t>Samuel L. Smith, et.al,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/>
              <a:t>Don't Decay the Learning Rate, Increase the Batch Size. ICLR 2018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2BB15D1-097F-4B9B-A3D6-3BD27B416533}"/>
              </a:ext>
            </a:extLst>
          </p:cNvPr>
          <p:cNvCxnSpPr>
            <a:cxnSpLocks/>
            <a:stCxn id="25" idx="2"/>
            <a:endCxn id="49" idx="0"/>
          </p:cNvCxnSpPr>
          <p:nvPr/>
        </p:nvCxnSpPr>
        <p:spPr>
          <a:xfrm>
            <a:off x="7684625" y="3175282"/>
            <a:ext cx="705488" cy="263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2C0235C-CBCD-4B9B-9E9C-43B5C9E0ED29}"/>
              </a:ext>
            </a:extLst>
          </p:cNvPr>
          <p:cNvCxnSpPr>
            <a:cxnSpLocks/>
            <a:stCxn id="20" idx="3"/>
            <a:endCxn id="46" idx="1"/>
          </p:cNvCxnSpPr>
          <p:nvPr/>
        </p:nvCxnSpPr>
        <p:spPr>
          <a:xfrm>
            <a:off x="5387199" y="3922643"/>
            <a:ext cx="3706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9B1ACB0-A4A9-4D65-8F36-7BE6D24A968F}"/>
              </a:ext>
            </a:extLst>
          </p:cNvPr>
          <p:cNvCxnSpPr>
            <a:cxnSpLocks/>
            <a:stCxn id="49" idx="1"/>
            <a:endCxn id="46" idx="3"/>
          </p:cNvCxnSpPr>
          <p:nvPr/>
        </p:nvCxnSpPr>
        <p:spPr>
          <a:xfrm flipH="1">
            <a:off x="7265600" y="3922643"/>
            <a:ext cx="3706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3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B295-C47D-4673-8CFE-3BB9BEB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F803-C95C-492F-8CDC-7F578E3C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4590143" cy="4028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/>
              <a:t>Goal</a:t>
            </a:r>
            <a:r>
              <a:rPr lang="en-US" altLang="zh-CN" sz="2000"/>
              <a:t>: measure gradient variance accurately with little overhead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spcBef>
                <a:spcPts val="1200"/>
              </a:spcBef>
              <a:buNone/>
            </a:pPr>
            <a:r>
              <a:rPr lang="en-US" sz="2000" b="1"/>
              <a:t>Key observation</a:t>
            </a:r>
            <a:r>
              <a:rPr lang="en-US" sz="2000"/>
              <a:t>: global batch is divided into smaller micro batches, whose gradients are already available 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spcBef>
                <a:spcPts val="1200"/>
              </a:spcBef>
              <a:buNone/>
            </a:pPr>
            <a:r>
              <a:rPr lang="en-US" sz="2000" b="1"/>
              <a:t> Idea</a:t>
            </a:r>
            <a:r>
              <a:rPr lang="en-US" sz="2000"/>
              <a:t>: see a single batch as two half batches and measure similarity between their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0C2C-E4AD-4C0F-B94F-53FF65405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C657934-07D1-4994-8108-4CE5BB68BA81}"/>
              </a:ext>
            </a:extLst>
          </p:cNvPr>
          <p:cNvGrpSpPr/>
          <p:nvPr/>
        </p:nvGrpSpPr>
        <p:grpSpPr>
          <a:xfrm>
            <a:off x="5490378" y="630466"/>
            <a:ext cx="3588559" cy="4310664"/>
            <a:chOff x="5536353" y="962511"/>
            <a:chExt cx="3588559" cy="43106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FA809DF-D38C-4996-AD6C-DE386D4A7702}"/>
                </a:ext>
              </a:extLst>
            </p:cNvPr>
            <p:cNvGrpSpPr/>
            <p:nvPr/>
          </p:nvGrpSpPr>
          <p:grpSpPr>
            <a:xfrm>
              <a:off x="5536353" y="962511"/>
              <a:ext cx="3588559" cy="4310664"/>
              <a:chOff x="5536353" y="962511"/>
              <a:chExt cx="3588559" cy="4310664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77711CE7-9799-4A71-A1F5-6DF09375C6BF}"/>
                  </a:ext>
                </a:extLst>
              </p:cNvPr>
              <p:cNvGrpSpPr/>
              <p:nvPr/>
            </p:nvGrpSpPr>
            <p:grpSpPr>
              <a:xfrm>
                <a:off x="5536353" y="962511"/>
                <a:ext cx="3588559" cy="4310664"/>
                <a:chOff x="5623759" y="662221"/>
                <a:chExt cx="3588559" cy="4310664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08CAB120-ACEC-4FEC-90F7-8E4E563DAA02}"/>
                    </a:ext>
                  </a:extLst>
                </p:cNvPr>
                <p:cNvSpPr/>
                <p:nvPr/>
              </p:nvSpPr>
              <p:spPr>
                <a:xfrm>
                  <a:off x="6604557" y="662221"/>
                  <a:ext cx="1627095" cy="84568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 full batch</a:t>
                  </a:r>
                  <a:endParaRPr lang="zh-CN" altLang="en-US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9" name="直接箭头连接符 8">
                  <a:extLst>
                    <a:ext uri="{FF2B5EF4-FFF2-40B4-BE49-F238E27FC236}">
                      <a16:creationId xmlns:a16="http://schemas.microsoft.com/office/drawing/2014/main" id="{09169917-312B-464B-AAE2-C98BF08D04C2}"/>
                    </a:ext>
                  </a:extLst>
                </p:cNvPr>
                <p:cNvCxnSpPr>
                  <a:cxnSpLocks/>
                  <a:endCxn id="2050" idx="0"/>
                </p:cNvCxnSpPr>
                <p:nvPr/>
              </p:nvCxnSpPr>
              <p:spPr>
                <a:xfrm flipH="1">
                  <a:off x="6284595" y="2705757"/>
                  <a:ext cx="726736" cy="4825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箭头连接符 10">
                  <a:extLst>
                    <a:ext uri="{FF2B5EF4-FFF2-40B4-BE49-F238E27FC236}">
                      <a16:creationId xmlns:a16="http://schemas.microsoft.com/office/drawing/2014/main" id="{1A03A339-C18C-4DF9-951E-03650502A21D}"/>
                    </a:ext>
                  </a:extLst>
                </p:cNvPr>
                <p:cNvCxnSpPr>
                  <a:cxnSpLocks/>
                  <a:endCxn id="2054" idx="0"/>
                </p:cNvCxnSpPr>
                <p:nvPr/>
              </p:nvCxnSpPr>
              <p:spPr>
                <a:xfrm>
                  <a:off x="7824877" y="2705757"/>
                  <a:ext cx="726734" cy="48287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E2B9AA27-167C-4653-A929-86E24C7C044D}"/>
                    </a:ext>
                  </a:extLst>
                </p:cNvPr>
                <p:cNvGrpSpPr/>
                <p:nvPr/>
              </p:nvGrpSpPr>
              <p:grpSpPr>
                <a:xfrm>
                  <a:off x="5652364" y="3188348"/>
                  <a:ext cx="3531478" cy="900290"/>
                  <a:chOff x="5646993" y="3193728"/>
                  <a:chExt cx="3531478" cy="900290"/>
                </a:xfrm>
              </p:grpSpPr>
              <p:pic>
                <p:nvPicPr>
                  <p:cNvPr id="2050" name="Picture 2">
                    <a:extLst>
                      <a:ext uri="{FF2B5EF4-FFF2-40B4-BE49-F238E27FC236}">
                        <a16:creationId xmlns:a16="http://schemas.microsoft.com/office/drawing/2014/main" id="{222E32FB-CB8B-43D8-8CB4-DF14493F76C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8800"/>
                  <a:stretch/>
                </p:blipFill>
                <p:spPr bwMode="auto">
                  <a:xfrm>
                    <a:off x="5646993" y="3193728"/>
                    <a:ext cx="1264462" cy="90029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54" name="Picture 6">
                    <a:extLst>
                      <a:ext uri="{FF2B5EF4-FFF2-40B4-BE49-F238E27FC236}">
                        <a16:creationId xmlns:a16="http://schemas.microsoft.com/office/drawing/2014/main" id="{62398F7A-357D-4162-953D-673D913BCE6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9058"/>
                  <a:stretch/>
                </p:blipFill>
                <p:spPr bwMode="auto">
                  <a:xfrm>
                    <a:off x="7914009" y="3194008"/>
                    <a:ext cx="1264462" cy="8970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E71B9034-C324-46BA-8832-DC3F00839255}"/>
                    </a:ext>
                  </a:extLst>
                </p:cNvPr>
                <p:cNvSpPr txBox="1"/>
                <p:nvPr/>
              </p:nvSpPr>
              <p:spPr>
                <a:xfrm>
                  <a:off x="7627865" y="1516251"/>
                  <a:ext cx="96277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/>
                    <a:t>seen as</a:t>
                  </a:r>
                  <a:endParaRPr lang="zh-CN" altLang="en-US" sz="1600"/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A07DAF2-6394-42CC-835B-ECD6C45BAD30}"/>
                    </a:ext>
                  </a:extLst>
                </p:cNvPr>
                <p:cNvSpPr txBox="1"/>
                <p:nvPr/>
              </p:nvSpPr>
              <p:spPr>
                <a:xfrm>
                  <a:off x="5623759" y="2796131"/>
                  <a:ext cx="9971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/>
                    <a:t>Gradients</a:t>
                  </a:r>
                  <a:endParaRPr lang="zh-CN" altLang="en-US" sz="1600"/>
                </a:p>
              </p:txBody>
            </p:sp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4EF1BB98-2A88-480B-9509-946ED94B0BB2}"/>
                    </a:ext>
                  </a:extLst>
                </p:cNvPr>
                <p:cNvSpPr txBox="1"/>
                <p:nvPr/>
              </p:nvSpPr>
              <p:spPr>
                <a:xfrm>
                  <a:off x="8215185" y="2775402"/>
                  <a:ext cx="9971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/>
                    <a:t>Gradients</a:t>
                  </a:r>
                  <a:endParaRPr lang="zh-CN" altLang="en-US" sz="1600"/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9E253CF2-0BD7-4BF8-A744-1B4A9B571A01}"/>
                    </a:ext>
                  </a:extLst>
                </p:cNvPr>
                <p:cNvSpPr txBox="1"/>
                <p:nvPr/>
              </p:nvSpPr>
              <p:spPr>
                <a:xfrm>
                  <a:off x="6820096" y="3772556"/>
                  <a:ext cx="1225528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/>
                    <a:t>Similarity</a:t>
                  </a:r>
                </a:p>
                <a:p>
                  <a:pPr algn="ctr"/>
                  <a:r>
                    <a:rPr lang="en-US" altLang="zh-CN"/>
                    <a:t>(gradient variance estimation)</a:t>
                  </a:r>
                  <a:endParaRPr lang="zh-CN" altLang="en-US"/>
                </a:p>
              </p:txBody>
            </p:sp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6C66D8D9-E055-4733-B2A7-6FD5F924F8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6165" y="3677666"/>
                  <a:ext cx="983877" cy="0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箭头: 上下 38">
                <a:extLst>
                  <a:ext uri="{FF2B5EF4-FFF2-40B4-BE49-F238E27FC236}">
                    <a16:creationId xmlns:a16="http://schemas.microsoft.com/office/drawing/2014/main" id="{E34BC0D0-6ABF-4E31-A5A4-DB962B90C6F9}"/>
                  </a:ext>
                </a:extLst>
              </p:cNvPr>
              <p:cNvSpPr/>
              <p:nvPr/>
            </p:nvSpPr>
            <p:spPr>
              <a:xfrm>
                <a:off x="7234518" y="1816541"/>
                <a:ext cx="221876" cy="338554"/>
              </a:xfrm>
              <a:prstGeom prst="up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5CF8822-2F73-41E3-90F5-CA3C65C931F6}"/>
                </a:ext>
              </a:extLst>
            </p:cNvPr>
            <p:cNvSpPr/>
            <p:nvPr/>
          </p:nvSpPr>
          <p:spPr>
            <a:xfrm>
              <a:off x="6531908" y="2153451"/>
              <a:ext cx="1627095" cy="8456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C4C6327-6F8A-495F-B92A-16ECB39FF3F7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7345456" y="2153451"/>
              <a:ext cx="0" cy="845686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D55F5B1-D37C-4661-9608-4EACF5B3D592}"/>
                </a:ext>
              </a:extLst>
            </p:cNvPr>
            <p:cNvSpPr txBox="1"/>
            <p:nvPr/>
          </p:nvSpPr>
          <p:spPr>
            <a:xfrm>
              <a:off x="6531909" y="2159105"/>
              <a:ext cx="813548" cy="84003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altLang="zh-CN"/>
                <a:t>A half batch</a:t>
              </a:r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93503CF-195E-49D9-A349-F4D55777B50C}"/>
                </a:ext>
              </a:extLst>
            </p:cNvPr>
            <p:cNvSpPr txBox="1"/>
            <p:nvPr/>
          </p:nvSpPr>
          <p:spPr>
            <a:xfrm>
              <a:off x="7345454" y="2149771"/>
              <a:ext cx="813548" cy="84003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altLang="zh-CN"/>
                <a:t>A half batch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96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B295-C47D-4673-8CFE-3BB9BEB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SimiGrad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F803-C95C-492F-8CDC-7F578E3C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19" y="3532464"/>
            <a:ext cx="4491318" cy="151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/>
              <a:t>Benefits:</a:t>
            </a:r>
          </a:p>
          <a:p>
            <a:r>
              <a:rPr lang="en-US" altLang="zh-CN" sz="2000"/>
              <a:t>Minimal overhead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0C2C-E4AD-4C0F-B94F-53FF65405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B6292-FE13-5D44-A34A-DDD06CF37AC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C4161-35BE-4973-980B-E4BAC7E7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56" y="560682"/>
            <a:ext cx="2575988" cy="31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36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B66CE0EA15D4BA46399C896EA8FEE" ma:contentTypeVersion="11" ma:contentTypeDescription="Create a new document." ma:contentTypeScope="" ma:versionID="4261b1e1eb22c3cfbf191957b45df9b8">
  <xsd:schema xmlns:xsd="http://www.w3.org/2001/XMLSchema" xmlns:xs="http://www.w3.org/2001/XMLSchema" xmlns:p="http://schemas.microsoft.com/office/2006/metadata/properties" xmlns:ns3="86d70008-7334-4fff-9112-0670a3524dcf" targetNamespace="http://schemas.microsoft.com/office/2006/metadata/properties" ma:root="true" ma:fieldsID="198124c316edb9289150a28a6057dace" ns3:_="">
    <xsd:import namespace="86d70008-7334-4fff-9112-0670a3524d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70008-7334-4fff-9112-0670a3524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1F16B1-C520-4900-B769-259EC5C85D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B17BB0-B6AC-477B-9089-8497FEBDE9EA}">
  <ds:schemaRefs>
    <ds:schemaRef ds:uri="86d70008-7334-4fff-9112-0670a3524d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385C0C-9864-4C6B-A08D-AFC2B7C5549B}">
  <ds:schemaRefs>
    <ds:schemaRef ds:uri="86d70008-7334-4fff-9112-0670a3524d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全屏显示(16:9)</PresentationFormat>
  <Paragraphs>384</Paragraphs>
  <Slides>28</Slides>
  <Notes>20</Notes>
  <HiddenSlides>7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等线 Light</vt:lpstr>
      <vt:lpstr>Arial</vt:lpstr>
      <vt:lpstr>Calibri</vt:lpstr>
      <vt:lpstr>Cambria Math</vt:lpstr>
      <vt:lpstr>Lucida Sans Unicode</vt:lpstr>
      <vt:lpstr>Office Theme</vt:lpstr>
      <vt:lpstr>自定义设计方案</vt:lpstr>
      <vt:lpstr>SimiGrad: Fine-Grained Adaptive Batching for Large Scale Training using Gradient Similarity Measurement</vt:lpstr>
      <vt:lpstr>Large Scale Deep Learning</vt:lpstr>
      <vt:lpstr>Large Batch Size and Scalability</vt:lpstr>
      <vt:lpstr>Large Batch Size and Model Performance</vt:lpstr>
      <vt:lpstr>Large Batch Size Challenges</vt:lpstr>
      <vt:lpstr>Existing Solutions</vt:lpstr>
      <vt:lpstr>Existing Solutions</vt:lpstr>
      <vt:lpstr>Key Idea</vt:lpstr>
      <vt:lpstr>SimiGrad Measurement</vt:lpstr>
      <vt:lpstr>SimiGrad Measurement</vt:lpstr>
      <vt:lpstr>SimiGrad Measurement</vt:lpstr>
      <vt:lpstr>SimiGrad</vt:lpstr>
      <vt:lpstr>SimiGrad Implementation</vt:lpstr>
      <vt:lpstr>SimiGrad Implementation</vt:lpstr>
      <vt:lpstr>SimiGrad Implementation</vt:lpstr>
      <vt:lpstr>Evaluation - Performance</vt:lpstr>
      <vt:lpstr>Evaluation - Performance</vt:lpstr>
      <vt:lpstr>Evaluation - Pareto</vt:lpstr>
      <vt:lpstr>Evaluation - Robustness</vt:lpstr>
      <vt:lpstr>Takeaway</vt:lpstr>
      <vt:lpstr>PowerPoint 演示文稿</vt:lpstr>
      <vt:lpstr>PowerPoint 演示文稿</vt:lpstr>
      <vt:lpstr>Parallelize Deep Learning</vt:lpstr>
      <vt:lpstr>Challenge of Batch Size</vt:lpstr>
      <vt:lpstr>Existing Solutions</vt:lpstr>
      <vt:lpstr>Key Idea</vt:lpstr>
      <vt:lpstr>SimiGrad</vt:lpstr>
      <vt:lpstr>Key Idea</vt:lpstr>
    </vt:vector>
  </TitlesOfParts>
  <Company>University of Nevada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heyang_qin@nevada.unr.edu</dc:creator>
  <cp:lastModifiedBy>QinHeyang</cp:lastModifiedBy>
  <cp:revision>2</cp:revision>
  <dcterms:created xsi:type="dcterms:W3CDTF">2011-02-22T22:01:47Z</dcterms:created>
  <dcterms:modified xsi:type="dcterms:W3CDTF">2021-10-28T06:12:47Z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0x010100FB2B66CE0EA15D4BA46399C896EA8FEE</vt:lpwstr>
  </property>
</Properties>
</file>